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8" r:id="rId20"/>
    <p:sldId id="277" r:id="rId21"/>
    <p:sldId id="274" r:id="rId22"/>
    <p:sldId id="275" r:id="rId23"/>
    <p:sldId id="276" r:id="rId24"/>
    <p:sldId id="279" r:id="rId25"/>
    <p:sldId id="280" r:id="rId26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9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6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59D6-459E-90A4-F8A234C657A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59D6-459E-90A4-F8A234C657A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2-59D6-459E-90A4-F8A234C657A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59D6-459E-90A4-F8A234C657A2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59D6-459E-90A4-F8A234C657A2}"/>
                </c:ext>
              </c:extLst>
            </c:dLbl>
            <c:dLbl>
              <c:idx val="2"/>
              <c:layout>
                <c:manualLayout>
                  <c:x val="7.0048309178743967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9D6-459E-90A4-F8A234C657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доходы, 442,8 млн.руб</c:v>
                </c:pt>
                <c:pt idx="1">
                  <c:v>Неналоговые доходы, 167,6 млн.руб.</c:v>
                </c:pt>
                <c:pt idx="2">
                  <c:v>Безвозмездные поступления, 63,5 млн.руб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442.8</c:v>
                </c:pt>
                <c:pt idx="1">
                  <c:v>167.6</c:v>
                </c:pt>
                <c:pt idx="2">
                  <c:v>63.5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D6-459E-90A4-F8A234C657A2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18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3C60-484B-84BC-1931A14DA534}"/>
              </c:ext>
            </c:extLst>
          </c:dPt>
          <c:dPt>
            <c:idx val="1"/>
            <c:bubble3D val="0"/>
            <c:explosion val="17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3C60-484B-84BC-1931A14DA534}"/>
              </c:ext>
            </c:extLst>
          </c:dPt>
          <c:dPt>
            <c:idx val="2"/>
            <c:bubble3D val="0"/>
            <c:explosion val="21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4-3C60-484B-84BC-1931A14DA534}"/>
              </c:ext>
            </c:extLst>
          </c:dPt>
          <c:dPt>
            <c:idx val="3"/>
            <c:bubble3D val="0"/>
            <c:explosion val="13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3C60-484B-84BC-1931A14DA534}"/>
              </c:ext>
            </c:extLst>
          </c:dPt>
          <c:dPt>
            <c:idx val="4"/>
            <c:bubble3D val="0"/>
            <c:explosion val="12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6-3C60-484B-84BC-1931A14DA534}"/>
              </c:ext>
            </c:extLst>
          </c:dPt>
          <c:dPt>
            <c:idx val="5"/>
            <c:bubble3D val="0"/>
            <c:explosion val="13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3C60-484B-84BC-1931A14DA534}"/>
              </c:ext>
            </c:extLst>
          </c:dPt>
          <c:dPt>
            <c:idx val="6"/>
            <c:bubble3D val="0"/>
            <c:explosion val="14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2-3C60-484B-84BC-1931A14DA534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3C60-484B-84BC-1931A14DA534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3C60-484B-84BC-1931A14DA534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4-3C60-484B-84BC-1931A14DA534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3C60-484B-84BC-1931A14DA534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6-3C60-484B-84BC-1931A14DA534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3C60-484B-84BC-1931A14DA534}"/>
                </c:ext>
              </c:extLst>
            </c:dLbl>
            <c:dLbl>
              <c:idx val="6"/>
              <c:layout>
                <c:manualLayout>
                  <c:x val="4.3478260869565216E-2"/>
                  <c:y val="-2.3832459760776283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C60-484B-84BC-1931A14DA534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Налог на доходы физ.лиц, 278,8 мл.р</c:v>
                </c:pt>
                <c:pt idx="1">
                  <c:v>Налог на имущество физ.лиц, 57,1 млн.руб.</c:v>
                </c:pt>
                <c:pt idx="2">
                  <c:v>Земельный налог, 66,6 млн.руб.</c:v>
                </c:pt>
                <c:pt idx="3">
                  <c:v>Аренда земли, 52,7 млн.руб</c:v>
                </c:pt>
                <c:pt idx="4">
                  <c:v>Аренда имущества, 87,8 млн.руб.</c:v>
                </c:pt>
                <c:pt idx="5">
                  <c:v>Акцизы, 23,6 млн.руб.</c:v>
                </c:pt>
                <c:pt idx="6">
                  <c:v>Прочие доходы бюдежета, 43,9 млн.руб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278.8</c:v>
                </c:pt>
                <c:pt idx="1">
                  <c:v>57.1</c:v>
                </c:pt>
                <c:pt idx="2">
                  <c:v>66.599999999999994</c:v>
                </c:pt>
                <c:pt idx="3">
                  <c:v>52.7</c:v>
                </c:pt>
                <c:pt idx="4">
                  <c:v>87.7</c:v>
                </c:pt>
                <c:pt idx="5">
                  <c:v>23.6</c:v>
                </c:pt>
                <c:pt idx="6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60-484B-84BC-1931A14DA534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37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2-3945-4A46-9EEF-5732ECFDCE3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3945-4A46-9EEF-5732ECFDCE3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4-3945-4A46-9EEF-5732ECFDCE3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3945-4A46-9EEF-5732ECFDCE3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3945-4A46-9EEF-5732ECFDCE3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6-3945-4A46-9EEF-5732ECFDCE3A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2-3945-4A46-9EEF-5732ECFDCE3A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3945-4A46-9EEF-5732ECFDCE3A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4-3945-4A46-9EEF-5732ECFDCE3A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3945-4A46-9EEF-5732ECFDCE3A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3945-4A46-9EEF-5732ECFDCE3A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6-3945-4A46-9EEF-5732ECFDCE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Жилищно-коммунальное и дорожное хозяйство, 285,8 млн.руб.</c:v>
                </c:pt>
                <c:pt idx="1">
                  <c:v>Культура и молодёжная политика, 179,5млн.руб</c:v>
                </c:pt>
                <c:pt idx="2">
                  <c:v>Социальная политика, 18,3 млн.руб.</c:v>
                </c:pt>
                <c:pt idx="3">
                  <c:v>Го и ЧС, 36,3 млн.руб.</c:v>
                </c:pt>
                <c:pt idx="4">
                  <c:v>Общегосударственные вопросы, 123,5 млн.руб.</c:v>
                </c:pt>
                <c:pt idx="5">
                  <c:v>Прочие расходы, 30,5 млн.руб.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285.8</c:v>
                </c:pt>
                <c:pt idx="1">
                  <c:v>179.5</c:v>
                </c:pt>
                <c:pt idx="2">
                  <c:v>18.3</c:v>
                </c:pt>
                <c:pt idx="3">
                  <c:v>36.299999999999997</c:v>
                </c:pt>
                <c:pt idx="4">
                  <c:v>123.5</c:v>
                </c:pt>
                <c:pt idx="5">
                  <c:v>30.5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45-4A46-9EEF-5732ECFDCE3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2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7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CB32-4E05-928D-2D76BF944C5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2-CB32-4E05-928D-2D76BF944C5F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B32-4E05-928D-2D76BF944C5F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CB32-4E05-928D-2D76BF944C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Расходы в рамках мунциипальных программ, 563,3 млн.руб., 83,6%</c:v>
                </c:pt>
                <c:pt idx="1">
                  <c:v>Непрограмные направления расходов, 110,6 млн.руб., 16,4%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563.29999999999995</c:v>
                </c:pt>
                <c:pt idx="1">
                  <c:v>110.6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32-4E05-928D-2D76BF944C5F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9B3A16-9E5F-43C6-B269-A8DF5CE9A0D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04ED8A4-43AB-4901-82AF-61D6BCF46AD5}">
      <dgm:prSet phldrT="[Текст]" custT="1"/>
      <dgm:spPr/>
      <dgm:t>
        <a:bodyPr/>
        <a:lstStyle/>
        <a:p>
          <a:r>
            <a:rPr lang="ru-RU" sz="2500" dirty="0">
              <a:solidFill>
                <a:schemeClr val="tx1"/>
              </a:solidFill>
              <a:latin typeface="Bookman Old Style" panose="02050604050505020204" pitchFamily="18" charset="0"/>
            </a:rPr>
            <a:t>Доходы бюджета</a:t>
          </a:r>
        </a:p>
      </dgm:t>
    </dgm:pt>
    <dgm:pt modelId="{7400661D-9CA6-4D67-B10C-358203EBFCA4}" type="parTrans" cxnId="{1B22AD6D-78ED-47C9-8BA8-31DB8DFC548B}">
      <dgm:prSet/>
      <dgm:spPr/>
      <dgm:t>
        <a:bodyPr/>
        <a:lstStyle/>
        <a:p>
          <a:endParaRPr lang="ru-RU"/>
        </a:p>
      </dgm:t>
    </dgm:pt>
    <dgm:pt modelId="{008284F1-748D-4911-B0A7-F85D53ABEE60}" type="sibTrans" cxnId="{1B22AD6D-78ED-47C9-8BA8-31DB8DFC548B}">
      <dgm:prSet/>
      <dgm:spPr/>
      <dgm:t>
        <a:bodyPr/>
        <a:lstStyle/>
        <a:p>
          <a:endParaRPr lang="ru-RU"/>
        </a:p>
      </dgm:t>
    </dgm:pt>
    <dgm:pt modelId="{6FFE5E72-504E-4D52-BBFD-B2EE7D9AA0EA}">
      <dgm:prSet phldrT="[Текст]"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Налоговые доходы (налог на доходы физических лиц, акцизы, налог на имущество физических лиц, земельный налог, туристический налог, единый сельхозналог)</a:t>
          </a:r>
        </a:p>
      </dgm:t>
    </dgm:pt>
    <dgm:pt modelId="{42993C18-F150-4952-9BDD-B9D22131DC01}" type="parTrans" cxnId="{C0D5289F-E62F-4BCA-B8D6-C41277B0CD05}">
      <dgm:prSet/>
      <dgm:spPr/>
      <dgm:t>
        <a:bodyPr/>
        <a:lstStyle/>
        <a:p>
          <a:endParaRPr lang="ru-RU"/>
        </a:p>
      </dgm:t>
    </dgm:pt>
    <dgm:pt modelId="{34869724-30A5-457A-8034-8406BFB41E10}" type="sibTrans" cxnId="{C0D5289F-E62F-4BCA-B8D6-C41277B0CD05}">
      <dgm:prSet/>
      <dgm:spPr/>
      <dgm:t>
        <a:bodyPr/>
        <a:lstStyle/>
        <a:p>
          <a:endParaRPr lang="ru-RU"/>
        </a:p>
      </dgm:t>
    </dgm:pt>
    <dgm:pt modelId="{036C99FE-4501-4545-B97D-A7F829DAF1B0}">
      <dgm:prSet phldrT="[Текст]"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Неналоговые</a:t>
          </a:r>
          <a:r>
            <a:rPr lang="ru-RU" dirty="0"/>
            <a:t> </a:t>
          </a:r>
          <a:r>
            <a:rPr lang="ru-RU" dirty="0">
              <a:solidFill>
                <a:schemeClr val="tx1"/>
              </a:solidFill>
            </a:rPr>
            <a:t>доходы (доходы от использования муниципального имущества, доходы от оказания платных услуг и компенсация затрат бюджета, доходы от реализации имущества)</a:t>
          </a:r>
        </a:p>
      </dgm:t>
    </dgm:pt>
    <dgm:pt modelId="{A1DEF51F-6CAE-45BF-A005-5A291F799442}" type="parTrans" cxnId="{47C6643C-025E-4EAC-BD3E-BD463CB7317F}">
      <dgm:prSet/>
      <dgm:spPr/>
      <dgm:t>
        <a:bodyPr/>
        <a:lstStyle/>
        <a:p>
          <a:endParaRPr lang="ru-RU"/>
        </a:p>
      </dgm:t>
    </dgm:pt>
    <dgm:pt modelId="{BA0BEE08-C0D5-48A6-BF11-1D8497ADE4A1}" type="sibTrans" cxnId="{47C6643C-025E-4EAC-BD3E-BD463CB7317F}">
      <dgm:prSet/>
      <dgm:spPr/>
      <dgm:t>
        <a:bodyPr/>
        <a:lstStyle/>
        <a:p>
          <a:endParaRPr lang="ru-RU"/>
        </a:p>
      </dgm:t>
    </dgm:pt>
    <dgm:pt modelId="{96EC317C-DE61-4198-86EF-4CB2ADAB2652}">
      <dgm:prSet phldrT="[Текст]"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Безвозмездные поступления вышестоящих бюджетов (дотации, субвенции, субсидии  и иные межбюджетные трансферты)</a:t>
          </a:r>
        </a:p>
      </dgm:t>
    </dgm:pt>
    <dgm:pt modelId="{C33C6367-ECC9-4F8A-9525-A86588B0EB58}" type="parTrans" cxnId="{37F6D681-9BAA-4584-BEC5-200D9DB8715D}">
      <dgm:prSet/>
      <dgm:spPr/>
      <dgm:t>
        <a:bodyPr/>
        <a:lstStyle/>
        <a:p>
          <a:endParaRPr lang="ru-RU"/>
        </a:p>
      </dgm:t>
    </dgm:pt>
    <dgm:pt modelId="{EE307F08-8EC7-4332-B5AC-1CBE2FC0A0BD}" type="sibTrans" cxnId="{37F6D681-9BAA-4584-BEC5-200D9DB8715D}">
      <dgm:prSet/>
      <dgm:spPr/>
      <dgm:t>
        <a:bodyPr/>
        <a:lstStyle/>
        <a:p>
          <a:endParaRPr lang="ru-RU"/>
        </a:p>
      </dgm:t>
    </dgm:pt>
    <dgm:pt modelId="{1722761C-45D2-4A0B-8D41-BD635A99C596}" type="pres">
      <dgm:prSet presAssocID="{CE9B3A16-9E5F-43C6-B269-A8DF5CE9A0D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00B752A-A55C-4959-A852-88A9257DF29C}" type="pres">
      <dgm:prSet presAssocID="{804ED8A4-43AB-4901-82AF-61D6BCF46AD5}" presName="root1" presStyleCnt="0"/>
      <dgm:spPr/>
    </dgm:pt>
    <dgm:pt modelId="{51291F3B-6114-4AEE-93A6-CF060890D778}" type="pres">
      <dgm:prSet presAssocID="{804ED8A4-43AB-4901-82AF-61D6BCF46AD5}" presName="LevelOneTextNode" presStyleLbl="node0" presStyleIdx="0" presStyleCnt="1">
        <dgm:presLayoutVars>
          <dgm:chPref val="3"/>
        </dgm:presLayoutVars>
      </dgm:prSet>
      <dgm:spPr/>
    </dgm:pt>
    <dgm:pt modelId="{A334F249-63C0-4C89-9A31-CADD75E00050}" type="pres">
      <dgm:prSet presAssocID="{804ED8A4-43AB-4901-82AF-61D6BCF46AD5}" presName="level2hierChild" presStyleCnt="0"/>
      <dgm:spPr/>
    </dgm:pt>
    <dgm:pt modelId="{1C5D8515-08FF-421D-AC4B-6B973C802953}" type="pres">
      <dgm:prSet presAssocID="{42993C18-F150-4952-9BDD-B9D22131DC01}" presName="conn2-1" presStyleLbl="parChTrans1D2" presStyleIdx="0" presStyleCnt="3"/>
      <dgm:spPr/>
    </dgm:pt>
    <dgm:pt modelId="{BB744A40-44B0-438B-8A3B-8C1691FE8E11}" type="pres">
      <dgm:prSet presAssocID="{42993C18-F150-4952-9BDD-B9D22131DC01}" presName="connTx" presStyleLbl="parChTrans1D2" presStyleIdx="0" presStyleCnt="3"/>
      <dgm:spPr/>
    </dgm:pt>
    <dgm:pt modelId="{AF07C596-E100-4DFD-8A70-5F82729C21D1}" type="pres">
      <dgm:prSet presAssocID="{6FFE5E72-504E-4D52-BBFD-B2EE7D9AA0EA}" presName="root2" presStyleCnt="0"/>
      <dgm:spPr/>
    </dgm:pt>
    <dgm:pt modelId="{E675D689-D290-424E-A1DC-847AA177003A}" type="pres">
      <dgm:prSet presAssocID="{6FFE5E72-504E-4D52-BBFD-B2EE7D9AA0EA}" presName="LevelTwoTextNode" presStyleLbl="node2" presStyleIdx="0" presStyleCnt="3" custScaleX="323577" custScaleY="148116">
        <dgm:presLayoutVars>
          <dgm:chPref val="3"/>
        </dgm:presLayoutVars>
      </dgm:prSet>
      <dgm:spPr/>
    </dgm:pt>
    <dgm:pt modelId="{9FDA96B6-BBA7-46EB-84F5-93908A09E638}" type="pres">
      <dgm:prSet presAssocID="{6FFE5E72-504E-4D52-BBFD-B2EE7D9AA0EA}" presName="level3hierChild" presStyleCnt="0"/>
      <dgm:spPr/>
    </dgm:pt>
    <dgm:pt modelId="{BAF95233-D5D1-41AD-B566-9E227CC97496}" type="pres">
      <dgm:prSet presAssocID="{A1DEF51F-6CAE-45BF-A005-5A291F799442}" presName="conn2-1" presStyleLbl="parChTrans1D2" presStyleIdx="1" presStyleCnt="3"/>
      <dgm:spPr/>
    </dgm:pt>
    <dgm:pt modelId="{D3449B2B-62B3-48D9-86BF-02C2A495FB58}" type="pres">
      <dgm:prSet presAssocID="{A1DEF51F-6CAE-45BF-A005-5A291F799442}" presName="connTx" presStyleLbl="parChTrans1D2" presStyleIdx="1" presStyleCnt="3"/>
      <dgm:spPr/>
    </dgm:pt>
    <dgm:pt modelId="{AB43164F-4CE7-4918-A45B-714543703F9F}" type="pres">
      <dgm:prSet presAssocID="{036C99FE-4501-4545-B97D-A7F829DAF1B0}" presName="root2" presStyleCnt="0"/>
      <dgm:spPr/>
    </dgm:pt>
    <dgm:pt modelId="{DF47E5DD-D47C-479D-8D42-2AB7754F76D0}" type="pres">
      <dgm:prSet presAssocID="{036C99FE-4501-4545-B97D-A7F829DAF1B0}" presName="LevelTwoTextNode" presStyleLbl="node2" presStyleIdx="1" presStyleCnt="3" custScaleX="324812" custScaleY="152071">
        <dgm:presLayoutVars>
          <dgm:chPref val="3"/>
        </dgm:presLayoutVars>
      </dgm:prSet>
      <dgm:spPr/>
    </dgm:pt>
    <dgm:pt modelId="{E60B2E18-C8F3-44BE-9754-E0D84CD0AE4A}" type="pres">
      <dgm:prSet presAssocID="{036C99FE-4501-4545-B97D-A7F829DAF1B0}" presName="level3hierChild" presStyleCnt="0"/>
      <dgm:spPr/>
    </dgm:pt>
    <dgm:pt modelId="{E4C0965E-05A0-427E-85FC-A9119C562D1D}" type="pres">
      <dgm:prSet presAssocID="{C33C6367-ECC9-4F8A-9525-A86588B0EB58}" presName="conn2-1" presStyleLbl="parChTrans1D2" presStyleIdx="2" presStyleCnt="3"/>
      <dgm:spPr/>
    </dgm:pt>
    <dgm:pt modelId="{64891B50-C418-45C3-8B9B-0C70BBD6A9BB}" type="pres">
      <dgm:prSet presAssocID="{C33C6367-ECC9-4F8A-9525-A86588B0EB58}" presName="connTx" presStyleLbl="parChTrans1D2" presStyleIdx="2" presStyleCnt="3"/>
      <dgm:spPr/>
    </dgm:pt>
    <dgm:pt modelId="{29DD7FD3-107D-4570-A288-EC5D61751DD4}" type="pres">
      <dgm:prSet presAssocID="{96EC317C-DE61-4198-86EF-4CB2ADAB2652}" presName="root2" presStyleCnt="0"/>
      <dgm:spPr/>
    </dgm:pt>
    <dgm:pt modelId="{36129412-E956-4444-B8F8-9B14D487DBFA}" type="pres">
      <dgm:prSet presAssocID="{96EC317C-DE61-4198-86EF-4CB2ADAB2652}" presName="LevelTwoTextNode" presStyleLbl="node2" presStyleIdx="2" presStyleCnt="3" custScaleX="325546" custScaleY="157319">
        <dgm:presLayoutVars>
          <dgm:chPref val="3"/>
        </dgm:presLayoutVars>
      </dgm:prSet>
      <dgm:spPr/>
    </dgm:pt>
    <dgm:pt modelId="{1960EA7F-E4C3-448B-8BD6-6F756732F945}" type="pres">
      <dgm:prSet presAssocID="{96EC317C-DE61-4198-86EF-4CB2ADAB2652}" presName="level3hierChild" presStyleCnt="0"/>
      <dgm:spPr/>
    </dgm:pt>
  </dgm:ptLst>
  <dgm:cxnLst>
    <dgm:cxn modelId="{BB46D800-F77F-4811-8805-CC9AFB1DEC72}" type="presOf" srcId="{A1DEF51F-6CAE-45BF-A005-5A291F799442}" destId="{BAF95233-D5D1-41AD-B566-9E227CC97496}" srcOrd="0" destOrd="0" presId="urn:microsoft.com/office/officeart/2008/layout/HorizontalMultiLevelHierarchy"/>
    <dgm:cxn modelId="{2666602B-0809-4221-9EA5-1BA35A7EC075}" type="presOf" srcId="{6FFE5E72-504E-4D52-BBFD-B2EE7D9AA0EA}" destId="{E675D689-D290-424E-A1DC-847AA177003A}" srcOrd="0" destOrd="0" presId="urn:microsoft.com/office/officeart/2008/layout/HorizontalMultiLevelHierarchy"/>
    <dgm:cxn modelId="{7C241D3B-6D91-402D-8680-3951BF0D8AB6}" type="presOf" srcId="{C33C6367-ECC9-4F8A-9525-A86588B0EB58}" destId="{E4C0965E-05A0-427E-85FC-A9119C562D1D}" srcOrd="0" destOrd="0" presId="urn:microsoft.com/office/officeart/2008/layout/HorizontalMultiLevelHierarchy"/>
    <dgm:cxn modelId="{47C6643C-025E-4EAC-BD3E-BD463CB7317F}" srcId="{804ED8A4-43AB-4901-82AF-61D6BCF46AD5}" destId="{036C99FE-4501-4545-B97D-A7F829DAF1B0}" srcOrd="1" destOrd="0" parTransId="{A1DEF51F-6CAE-45BF-A005-5A291F799442}" sibTransId="{BA0BEE08-C0D5-48A6-BF11-1D8497ADE4A1}"/>
    <dgm:cxn modelId="{C62B625E-F492-4F2C-BAFC-0B4DBDE8A760}" type="presOf" srcId="{42993C18-F150-4952-9BDD-B9D22131DC01}" destId="{BB744A40-44B0-438B-8A3B-8C1691FE8E11}" srcOrd="1" destOrd="0" presId="urn:microsoft.com/office/officeart/2008/layout/HorizontalMultiLevelHierarchy"/>
    <dgm:cxn modelId="{CC6E1061-19E0-40DB-B354-4922A16B5D65}" type="presOf" srcId="{804ED8A4-43AB-4901-82AF-61D6BCF46AD5}" destId="{51291F3B-6114-4AEE-93A6-CF060890D778}" srcOrd="0" destOrd="0" presId="urn:microsoft.com/office/officeart/2008/layout/HorizontalMultiLevelHierarchy"/>
    <dgm:cxn modelId="{1B22AD6D-78ED-47C9-8BA8-31DB8DFC548B}" srcId="{CE9B3A16-9E5F-43C6-B269-A8DF5CE9A0DE}" destId="{804ED8A4-43AB-4901-82AF-61D6BCF46AD5}" srcOrd="0" destOrd="0" parTransId="{7400661D-9CA6-4D67-B10C-358203EBFCA4}" sibTransId="{008284F1-748D-4911-B0A7-F85D53ABEE60}"/>
    <dgm:cxn modelId="{7778B253-C2C3-4C61-9EA0-947D8608329D}" type="presOf" srcId="{CE9B3A16-9E5F-43C6-B269-A8DF5CE9A0DE}" destId="{1722761C-45D2-4A0B-8D41-BD635A99C596}" srcOrd="0" destOrd="0" presId="urn:microsoft.com/office/officeart/2008/layout/HorizontalMultiLevelHierarchy"/>
    <dgm:cxn modelId="{C135507C-1EBB-4B92-97FD-3F94FB27C602}" type="presOf" srcId="{A1DEF51F-6CAE-45BF-A005-5A291F799442}" destId="{D3449B2B-62B3-48D9-86BF-02C2A495FB58}" srcOrd="1" destOrd="0" presId="urn:microsoft.com/office/officeart/2008/layout/HorizontalMultiLevelHierarchy"/>
    <dgm:cxn modelId="{37F6D681-9BAA-4584-BEC5-200D9DB8715D}" srcId="{804ED8A4-43AB-4901-82AF-61D6BCF46AD5}" destId="{96EC317C-DE61-4198-86EF-4CB2ADAB2652}" srcOrd="2" destOrd="0" parTransId="{C33C6367-ECC9-4F8A-9525-A86588B0EB58}" sibTransId="{EE307F08-8EC7-4332-B5AC-1CBE2FC0A0BD}"/>
    <dgm:cxn modelId="{C0D5289F-E62F-4BCA-B8D6-C41277B0CD05}" srcId="{804ED8A4-43AB-4901-82AF-61D6BCF46AD5}" destId="{6FFE5E72-504E-4D52-BBFD-B2EE7D9AA0EA}" srcOrd="0" destOrd="0" parTransId="{42993C18-F150-4952-9BDD-B9D22131DC01}" sibTransId="{34869724-30A5-457A-8034-8406BFB41E10}"/>
    <dgm:cxn modelId="{C7FE1BBA-C7A4-4934-BB14-A36DA42AB683}" type="presOf" srcId="{036C99FE-4501-4545-B97D-A7F829DAF1B0}" destId="{DF47E5DD-D47C-479D-8D42-2AB7754F76D0}" srcOrd="0" destOrd="0" presId="urn:microsoft.com/office/officeart/2008/layout/HorizontalMultiLevelHierarchy"/>
    <dgm:cxn modelId="{ED6B48BC-A5B5-4BD0-8D16-E29B2FCD93A0}" type="presOf" srcId="{42993C18-F150-4952-9BDD-B9D22131DC01}" destId="{1C5D8515-08FF-421D-AC4B-6B973C802953}" srcOrd="0" destOrd="0" presId="urn:microsoft.com/office/officeart/2008/layout/HorizontalMultiLevelHierarchy"/>
    <dgm:cxn modelId="{15BD89C3-B23C-4DCF-B462-30968C1BA909}" type="presOf" srcId="{96EC317C-DE61-4198-86EF-4CB2ADAB2652}" destId="{36129412-E956-4444-B8F8-9B14D487DBFA}" srcOrd="0" destOrd="0" presId="urn:microsoft.com/office/officeart/2008/layout/HorizontalMultiLevelHierarchy"/>
    <dgm:cxn modelId="{1A2941DC-0F2C-4B50-8C2D-05BB5F4CD858}" type="presOf" srcId="{C33C6367-ECC9-4F8A-9525-A86588B0EB58}" destId="{64891B50-C418-45C3-8B9B-0C70BBD6A9BB}" srcOrd="1" destOrd="0" presId="urn:microsoft.com/office/officeart/2008/layout/HorizontalMultiLevelHierarchy"/>
    <dgm:cxn modelId="{8953FC6E-5FEB-422F-A492-E9B207917B09}" type="presParOf" srcId="{1722761C-45D2-4A0B-8D41-BD635A99C596}" destId="{700B752A-A55C-4959-A852-88A9257DF29C}" srcOrd="0" destOrd="0" presId="urn:microsoft.com/office/officeart/2008/layout/HorizontalMultiLevelHierarchy"/>
    <dgm:cxn modelId="{21BD50F3-2487-41DF-9DB3-AA880C482682}" type="presParOf" srcId="{700B752A-A55C-4959-A852-88A9257DF29C}" destId="{51291F3B-6114-4AEE-93A6-CF060890D778}" srcOrd="0" destOrd="0" presId="urn:microsoft.com/office/officeart/2008/layout/HorizontalMultiLevelHierarchy"/>
    <dgm:cxn modelId="{337DB3ED-FCB0-4FCE-92B4-6B4783EECDD8}" type="presParOf" srcId="{700B752A-A55C-4959-A852-88A9257DF29C}" destId="{A334F249-63C0-4C89-9A31-CADD75E00050}" srcOrd="1" destOrd="0" presId="urn:microsoft.com/office/officeart/2008/layout/HorizontalMultiLevelHierarchy"/>
    <dgm:cxn modelId="{B0F9DAB5-8811-4018-A057-E59BB8D2FE3C}" type="presParOf" srcId="{A334F249-63C0-4C89-9A31-CADD75E00050}" destId="{1C5D8515-08FF-421D-AC4B-6B973C802953}" srcOrd="0" destOrd="0" presId="urn:microsoft.com/office/officeart/2008/layout/HorizontalMultiLevelHierarchy"/>
    <dgm:cxn modelId="{E9A0CFC8-3AE1-4016-AF72-8A3C5218B329}" type="presParOf" srcId="{1C5D8515-08FF-421D-AC4B-6B973C802953}" destId="{BB744A40-44B0-438B-8A3B-8C1691FE8E11}" srcOrd="0" destOrd="0" presId="urn:microsoft.com/office/officeart/2008/layout/HorizontalMultiLevelHierarchy"/>
    <dgm:cxn modelId="{CB8E226C-3637-4F98-9FEB-6357E150F1B4}" type="presParOf" srcId="{A334F249-63C0-4C89-9A31-CADD75E00050}" destId="{AF07C596-E100-4DFD-8A70-5F82729C21D1}" srcOrd="1" destOrd="0" presId="urn:microsoft.com/office/officeart/2008/layout/HorizontalMultiLevelHierarchy"/>
    <dgm:cxn modelId="{38B53488-FC68-4DFD-AAFB-70BFB20F7944}" type="presParOf" srcId="{AF07C596-E100-4DFD-8A70-5F82729C21D1}" destId="{E675D689-D290-424E-A1DC-847AA177003A}" srcOrd="0" destOrd="0" presId="urn:microsoft.com/office/officeart/2008/layout/HorizontalMultiLevelHierarchy"/>
    <dgm:cxn modelId="{8B40B7CC-2741-4131-8EB5-FF43F12830A1}" type="presParOf" srcId="{AF07C596-E100-4DFD-8A70-5F82729C21D1}" destId="{9FDA96B6-BBA7-46EB-84F5-93908A09E638}" srcOrd="1" destOrd="0" presId="urn:microsoft.com/office/officeart/2008/layout/HorizontalMultiLevelHierarchy"/>
    <dgm:cxn modelId="{8CE9A39C-CD73-4EA6-84B4-C0915A3474AA}" type="presParOf" srcId="{A334F249-63C0-4C89-9A31-CADD75E00050}" destId="{BAF95233-D5D1-41AD-B566-9E227CC97496}" srcOrd="2" destOrd="0" presId="urn:microsoft.com/office/officeart/2008/layout/HorizontalMultiLevelHierarchy"/>
    <dgm:cxn modelId="{AE03CA83-9501-4087-80D9-20C9E35112B7}" type="presParOf" srcId="{BAF95233-D5D1-41AD-B566-9E227CC97496}" destId="{D3449B2B-62B3-48D9-86BF-02C2A495FB58}" srcOrd="0" destOrd="0" presId="urn:microsoft.com/office/officeart/2008/layout/HorizontalMultiLevelHierarchy"/>
    <dgm:cxn modelId="{AFB6B469-89F1-4CEA-B3D9-A7BB10B77AB5}" type="presParOf" srcId="{A334F249-63C0-4C89-9A31-CADD75E00050}" destId="{AB43164F-4CE7-4918-A45B-714543703F9F}" srcOrd="3" destOrd="0" presId="urn:microsoft.com/office/officeart/2008/layout/HorizontalMultiLevelHierarchy"/>
    <dgm:cxn modelId="{13A9FDE4-DD6D-4F36-8201-28EBEFF7C56F}" type="presParOf" srcId="{AB43164F-4CE7-4918-A45B-714543703F9F}" destId="{DF47E5DD-D47C-479D-8D42-2AB7754F76D0}" srcOrd="0" destOrd="0" presId="urn:microsoft.com/office/officeart/2008/layout/HorizontalMultiLevelHierarchy"/>
    <dgm:cxn modelId="{D84390E1-C0D0-4BEE-9D1E-50AA10A97369}" type="presParOf" srcId="{AB43164F-4CE7-4918-A45B-714543703F9F}" destId="{E60B2E18-C8F3-44BE-9754-E0D84CD0AE4A}" srcOrd="1" destOrd="0" presId="urn:microsoft.com/office/officeart/2008/layout/HorizontalMultiLevelHierarchy"/>
    <dgm:cxn modelId="{3D50FFA9-64A9-4227-B1AE-CCB9DC1D0266}" type="presParOf" srcId="{A334F249-63C0-4C89-9A31-CADD75E00050}" destId="{E4C0965E-05A0-427E-85FC-A9119C562D1D}" srcOrd="4" destOrd="0" presId="urn:microsoft.com/office/officeart/2008/layout/HorizontalMultiLevelHierarchy"/>
    <dgm:cxn modelId="{23AD6F55-DAD9-4F0A-8F99-0C8471286C76}" type="presParOf" srcId="{E4C0965E-05A0-427E-85FC-A9119C562D1D}" destId="{64891B50-C418-45C3-8B9B-0C70BBD6A9BB}" srcOrd="0" destOrd="0" presId="urn:microsoft.com/office/officeart/2008/layout/HorizontalMultiLevelHierarchy"/>
    <dgm:cxn modelId="{B292F93E-E071-405C-AD73-A311BC6E7D98}" type="presParOf" srcId="{A334F249-63C0-4C89-9A31-CADD75E00050}" destId="{29DD7FD3-107D-4570-A288-EC5D61751DD4}" srcOrd="5" destOrd="0" presId="urn:microsoft.com/office/officeart/2008/layout/HorizontalMultiLevelHierarchy"/>
    <dgm:cxn modelId="{D4F2DD02-651B-4F8E-8C28-1AE3BB6FD699}" type="presParOf" srcId="{29DD7FD3-107D-4570-A288-EC5D61751DD4}" destId="{36129412-E956-4444-B8F8-9B14D487DBFA}" srcOrd="0" destOrd="0" presId="urn:microsoft.com/office/officeart/2008/layout/HorizontalMultiLevelHierarchy"/>
    <dgm:cxn modelId="{AF2B1F8B-9F39-4D5F-8C7A-4ED9B1ADD1BC}" type="presParOf" srcId="{29DD7FD3-107D-4570-A288-EC5D61751DD4}" destId="{1960EA7F-E4C3-448B-8BD6-6F756732F94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C0965E-05A0-427E-85FC-A9119C562D1D}">
      <dsp:nvSpPr>
        <dsp:cNvPr id="0" name=""/>
        <dsp:cNvSpPr/>
      </dsp:nvSpPr>
      <dsp:spPr>
        <a:xfrm>
          <a:off x="985998" y="2175669"/>
          <a:ext cx="542350" cy="1447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1175" y="0"/>
              </a:lnTo>
              <a:lnTo>
                <a:pt x="271175" y="1447592"/>
              </a:lnTo>
              <a:lnTo>
                <a:pt x="542350" y="144759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218527" y="2860819"/>
        <a:ext cx="77292" cy="77292"/>
      </dsp:txXfrm>
    </dsp:sp>
    <dsp:sp modelId="{BAF95233-D5D1-41AD-B566-9E227CC97496}">
      <dsp:nvSpPr>
        <dsp:cNvPr id="0" name=""/>
        <dsp:cNvSpPr/>
      </dsp:nvSpPr>
      <dsp:spPr>
        <a:xfrm>
          <a:off x="985998" y="2091905"/>
          <a:ext cx="54235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83763"/>
              </a:moveTo>
              <a:lnTo>
                <a:pt x="271175" y="83763"/>
              </a:lnTo>
              <a:lnTo>
                <a:pt x="271175" y="45720"/>
              </a:lnTo>
              <a:lnTo>
                <a:pt x="542350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243581" y="2124033"/>
        <a:ext cx="27184" cy="27184"/>
      </dsp:txXfrm>
    </dsp:sp>
    <dsp:sp modelId="{1C5D8515-08FF-421D-AC4B-6B973C802953}">
      <dsp:nvSpPr>
        <dsp:cNvPr id="0" name=""/>
        <dsp:cNvSpPr/>
      </dsp:nvSpPr>
      <dsp:spPr>
        <a:xfrm>
          <a:off x="985998" y="690033"/>
          <a:ext cx="542350" cy="1485635"/>
        </a:xfrm>
        <a:custGeom>
          <a:avLst/>
          <a:gdLst/>
          <a:ahLst/>
          <a:cxnLst/>
          <a:rect l="0" t="0" r="0" b="0"/>
          <a:pathLst>
            <a:path>
              <a:moveTo>
                <a:pt x="0" y="1485635"/>
              </a:moveTo>
              <a:lnTo>
                <a:pt x="271175" y="1485635"/>
              </a:lnTo>
              <a:lnTo>
                <a:pt x="271175" y="0"/>
              </a:lnTo>
              <a:lnTo>
                <a:pt x="54235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217635" y="1393312"/>
        <a:ext cx="79076" cy="79076"/>
      </dsp:txXfrm>
    </dsp:sp>
    <dsp:sp modelId="{51291F3B-6114-4AEE-93A6-CF060890D778}">
      <dsp:nvSpPr>
        <dsp:cNvPr id="0" name=""/>
        <dsp:cNvSpPr/>
      </dsp:nvSpPr>
      <dsp:spPr>
        <a:xfrm rot="16200000">
          <a:off x="-1603047" y="1762291"/>
          <a:ext cx="4351338" cy="8267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solidFill>
                <a:schemeClr val="tx1"/>
              </a:solidFill>
              <a:latin typeface="Bookman Old Style" panose="02050604050505020204" pitchFamily="18" charset="0"/>
            </a:rPr>
            <a:t>Доходы бюджета</a:t>
          </a:r>
        </a:p>
      </dsp:txBody>
      <dsp:txXfrm>
        <a:off x="-1603047" y="1762291"/>
        <a:ext cx="4351338" cy="826754"/>
      </dsp:txXfrm>
    </dsp:sp>
    <dsp:sp modelId="{E675D689-D290-424E-A1DC-847AA177003A}">
      <dsp:nvSpPr>
        <dsp:cNvPr id="0" name=""/>
        <dsp:cNvSpPr/>
      </dsp:nvSpPr>
      <dsp:spPr>
        <a:xfrm>
          <a:off x="1528349" y="77755"/>
          <a:ext cx="8774611" cy="12245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</a:rPr>
            <a:t>Налоговые доходы (налог на доходы физических лиц, акцизы, налог на имущество физических лиц, земельный налог, туристический налог, единый сельхозналог)</a:t>
          </a:r>
        </a:p>
      </dsp:txBody>
      <dsp:txXfrm>
        <a:off x="1528349" y="77755"/>
        <a:ext cx="8774611" cy="1224555"/>
      </dsp:txXfrm>
    </dsp:sp>
    <dsp:sp modelId="{DF47E5DD-D47C-479D-8D42-2AB7754F76D0}">
      <dsp:nvSpPr>
        <dsp:cNvPr id="0" name=""/>
        <dsp:cNvSpPr/>
      </dsp:nvSpPr>
      <dsp:spPr>
        <a:xfrm>
          <a:off x="1528349" y="1508999"/>
          <a:ext cx="8808101" cy="1257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>
              <a:solidFill>
                <a:schemeClr val="tx1"/>
              </a:solidFill>
            </a:rPr>
            <a:t>Неналоговые</a:t>
          </a:r>
          <a:r>
            <a:rPr lang="ru-RU" sz="1900" kern="1200" dirty="0"/>
            <a:t> </a:t>
          </a:r>
          <a:r>
            <a:rPr lang="ru-RU" sz="1900" kern="1200" dirty="0">
              <a:solidFill>
                <a:schemeClr val="tx1"/>
              </a:solidFill>
            </a:rPr>
            <a:t>доходы (доходы от использования муниципального имущества, доходы от оказания платных услуг и компенсация затрат бюджета, доходы от реализации имущества)</a:t>
          </a:r>
        </a:p>
      </dsp:txBody>
      <dsp:txXfrm>
        <a:off x="1528349" y="1508999"/>
        <a:ext cx="8808101" cy="1257253"/>
      </dsp:txXfrm>
    </dsp:sp>
    <dsp:sp modelId="{36129412-E956-4444-B8F8-9B14D487DBFA}">
      <dsp:nvSpPr>
        <dsp:cNvPr id="0" name=""/>
        <dsp:cNvSpPr/>
      </dsp:nvSpPr>
      <dsp:spPr>
        <a:xfrm>
          <a:off x="1528349" y="2972941"/>
          <a:ext cx="8828006" cy="13006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>
              <a:solidFill>
                <a:schemeClr val="tx1"/>
              </a:solidFill>
            </a:rPr>
            <a:t>Безвозмездные поступления вышестоящих бюджетов (дотации, субвенции, субсидии  и иные межбюджетные трансферты)</a:t>
          </a:r>
        </a:p>
      </dsp:txBody>
      <dsp:txXfrm>
        <a:off x="1528349" y="2972941"/>
        <a:ext cx="8828006" cy="13006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0122-56B5-447D-A266-C881C0D21012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CB56-93C1-436F-A9F1-BE1B397C4B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10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0122-56B5-447D-A266-C881C0D21012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CB56-93C1-436F-A9F1-BE1B397C4B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0332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0122-56B5-447D-A266-C881C0D21012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CB56-93C1-436F-A9F1-BE1B397C4B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8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0122-56B5-447D-A266-C881C0D21012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CB56-93C1-436F-A9F1-BE1B397C4B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035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0122-56B5-447D-A266-C881C0D21012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CB56-93C1-436F-A9F1-BE1B397C4B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024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0122-56B5-447D-A266-C881C0D21012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CB56-93C1-436F-A9F1-BE1B397C4B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675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0122-56B5-447D-A266-C881C0D21012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CB56-93C1-436F-A9F1-BE1B397C4B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169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0122-56B5-447D-A266-C881C0D21012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CB56-93C1-436F-A9F1-BE1B397C4B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0674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0122-56B5-447D-A266-C881C0D21012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CB56-93C1-436F-A9F1-BE1B397C4B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919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0122-56B5-447D-A266-C881C0D21012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CB56-93C1-436F-A9F1-BE1B397C4B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22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0122-56B5-447D-A266-C881C0D21012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CB56-93C1-436F-A9F1-BE1B397C4B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275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E0122-56B5-447D-A266-C881C0D21012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FCB56-93C1-436F-A9F1-BE1B397C4B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083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6769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0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ru-RU" sz="4500" b="1" i="1" dirty="0">
                <a:latin typeface="Bookman Old Style" panose="02050604050505020204" pitchFamily="18" charset="0"/>
              </a:rPr>
              <a:t>Проект бюджета </a:t>
            </a:r>
            <a:r>
              <a:rPr lang="ru-RU" sz="4500" b="1" i="1" dirty="0" err="1">
                <a:latin typeface="Bookman Old Style" panose="02050604050505020204" pitchFamily="18" charset="0"/>
              </a:rPr>
              <a:t>Ейского</a:t>
            </a:r>
            <a:r>
              <a:rPr lang="ru-RU" sz="4500" b="1" i="1" dirty="0">
                <a:latin typeface="Bookman Old Style" panose="02050604050505020204" pitchFamily="18" charset="0"/>
              </a:rPr>
              <a:t> городского поселения </a:t>
            </a:r>
            <a:r>
              <a:rPr lang="ru-RU" sz="4500" b="1" i="1" dirty="0" err="1">
                <a:latin typeface="Bookman Old Style" panose="02050604050505020204" pitchFamily="18" charset="0"/>
              </a:rPr>
              <a:t>Ейского</a:t>
            </a:r>
            <a:r>
              <a:rPr lang="ru-RU" sz="4500" b="1" i="1" dirty="0">
                <a:latin typeface="Bookman Old Style" panose="02050604050505020204" pitchFamily="18" charset="0"/>
              </a:rPr>
              <a:t> района на 2025 год и плановый период 2026 и 2027 годов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999382"/>
            <a:ext cx="9144000" cy="1142999"/>
          </a:xfrm>
        </p:spPr>
        <p:txBody>
          <a:bodyPr>
            <a:normAutofit/>
          </a:bodyPr>
          <a:lstStyle/>
          <a:p>
            <a:endParaRPr lang="ru-RU" sz="3000" dirty="0"/>
          </a:p>
          <a:p>
            <a:r>
              <a:rPr lang="ru-RU" sz="3000" i="1" dirty="0" err="1">
                <a:latin typeface="Bookman Old Style" panose="02050604050505020204" pitchFamily="18" charset="0"/>
              </a:rPr>
              <a:t>г.Ейск</a:t>
            </a:r>
            <a:r>
              <a:rPr lang="ru-RU" sz="3000" i="1" dirty="0">
                <a:latin typeface="Bookman Old Style" panose="02050604050505020204" pitchFamily="18" charset="0"/>
              </a:rPr>
              <a:t>, ноябрь 2024 года </a:t>
            </a:r>
          </a:p>
        </p:txBody>
      </p:sp>
    </p:spTree>
    <p:extLst>
      <p:ext uri="{BB962C8B-B14F-4D97-AF65-F5344CB8AC3E}">
        <p14:creationId xmlns:p14="http://schemas.microsoft.com/office/powerpoint/2010/main" val="1917367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8362"/>
          </a:xfrm>
        </p:spPr>
        <p:txBody>
          <a:bodyPr>
            <a:normAutofit/>
          </a:bodyPr>
          <a:lstStyle/>
          <a:p>
            <a:pPr algn="ctr"/>
            <a:r>
              <a:rPr lang="ru-RU" sz="3500" dirty="0"/>
              <a:t>Структура расходов на 2025 год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1059791"/>
              </p:ext>
            </p:extLst>
          </p:nvPr>
        </p:nvGraphicFramePr>
        <p:xfrm>
          <a:off x="655638" y="1163638"/>
          <a:ext cx="10863262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3845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D29B8A-6EDC-EB3F-4731-2630C63AE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463674"/>
          </a:xfrm>
        </p:spPr>
        <p:txBody>
          <a:bodyPr>
            <a:normAutofit/>
          </a:bodyPr>
          <a:lstStyle/>
          <a:p>
            <a:r>
              <a:rPr lang="ru-RU" sz="3000" i="1" dirty="0"/>
              <a:t>Расходы бюджета городского поселения осуществляются в рамках мероприятий муниципальных программ и непрограммных направлений расходов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12372D-255A-D7B9-9E1F-89C37784F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2601"/>
            <a:ext cx="10515600" cy="44243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i="1" u="sng" dirty="0"/>
              <a:t>Муниципальная программа </a:t>
            </a:r>
            <a:r>
              <a:rPr lang="ru-RU" u="sng" dirty="0"/>
              <a:t>- </a:t>
            </a:r>
            <a:r>
              <a:rPr lang="ru-RU" dirty="0"/>
              <a:t>документ стратегического планирования, содержащий комплекс планируемых мероприятий, взаимоувязанных по задачам, срокам осуществления, исполнителям и ресурсам и обеспечивающих наиболее эффективное достижение целей и решение задач социально-экономического развития муниципального образования.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i="1" u="sng" dirty="0"/>
              <a:t>Непрограммные направления расходов </a:t>
            </a:r>
            <a:r>
              <a:rPr lang="ru-RU" dirty="0"/>
              <a:t>– расходы Ейского городского поселения Ейского района, не включённые в муниципальные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4163777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BA651F-8167-50D0-7447-5FF8DF233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45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500" dirty="0"/>
              <a:t>Структура расходов бюджета по направлениям на 2025 год</a:t>
            </a:r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B109B6E0-242A-BA76-39D7-D828F2C403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419075"/>
              </p:ext>
            </p:extLst>
          </p:nvPr>
        </p:nvGraphicFramePr>
        <p:xfrm>
          <a:off x="838200" y="1333500"/>
          <a:ext cx="10515600" cy="4843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9019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98E4B8-6D39-830A-84D6-7E6C5E612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6875"/>
          </a:xfrm>
        </p:spPr>
        <p:txBody>
          <a:bodyPr>
            <a:normAutofit fontScale="90000"/>
          </a:bodyPr>
          <a:lstStyle/>
          <a:p>
            <a:r>
              <a:rPr lang="ru-RU" dirty="0"/>
              <a:t>Расходы в рамках муниципальных программ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CAE55E4-2EC4-9482-08FB-6D402B7694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5290863"/>
              </p:ext>
            </p:extLst>
          </p:nvPr>
        </p:nvGraphicFramePr>
        <p:xfrm>
          <a:off x="838200" y="923925"/>
          <a:ext cx="10515596" cy="5559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575">
                  <a:extLst>
                    <a:ext uri="{9D8B030D-6E8A-4147-A177-3AD203B41FA5}">
                      <a16:colId xmlns:a16="http://schemas.microsoft.com/office/drawing/2014/main" val="2895941873"/>
                    </a:ext>
                  </a:extLst>
                </a:gridCol>
                <a:gridCol w="5524500">
                  <a:extLst>
                    <a:ext uri="{9D8B030D-6E8A-4147-A177-3AD203B41FA5}">
                      <a16:colId xmlns:a16="http://schemas.microsoft.com/office/drawing/2014/main" val="1246234407"/>
                    </a:ext>
                  </a:extLst>
                </a:gridCol>
                <a:gridCol w="981336">
                  <a:extLst>
                    <a:ext uri="{9D8B030D-6E8A-4147-A177-3AD203B41FA5}">
                      <a16:colId xmlns:a16="http://schemas.microsoft.com/office/drawing/2014/main" val="1087730664"/>
                    </a:ext>
                  </a:extLst>
                </a:gridCol>
                <a:gridCol w="826718">
                  <a:extLst>
                    <a:ext uri="{9D8B030D-6E8A-4147-A177-3AD203B41FA5}">
                      <a16:colId xmlns:a16="http://schemas.microsoft.com/office/drawing/2014/main" val="2891369444"/>
                    </a:ext>
                  </a:extLst>
                </a:gridCol>
                <a:gridCol w="889348">
                  <a:extLst>
                    <a:ext uri="{9D8B030D-6E8A-4147-A177-3AD203B41FA5}">
                      <a16:colId xmlns:a16="http://schemas.microsoft.com/office/drawing/2014/main" val="2403362518"/>
                    </a:ext>
                  </a:extLst>
                </a:gridCol>
                <a:gridCol w="951978">
                  <a:extLst>
                    <a:ext uri="{9D8B030D-6E8A-4147-A177-3AD203B41FA5}">
                      <a16:colId xmlns:a16="http://schemas.microsoft.com/office/drawing/2014/main" val="467791900"/>
                    </a:ext>
                  </a:extLst>
                </a:gridCol>
                <a:gridCol w="932141">
                  <a:extLst>
                    <a:ext uri="{9D8B030D-6E8A-4147-A177-3AD203B41FA5}">
                      <a16:colId xmlns:a16="http://schemas.microsoft.com/office/drawing/2014/main" val="2478220881"/>
                    </a:ext>
                  </a:extLst>
                </a:gridCol>
              </a:tblGrid>
              <a:tr h="534987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муниципальной программы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Фактическое исполнение за 2023 год, 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тыс.руб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Утверждено на 2024 год *,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тыс.руб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Плановые показатели, тыс.руб.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095302"/>
                  </a:ext>
                </a:extLst>
              </a:tr>
              <a:tr h="387153"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 2025 год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 2026 год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 2027 год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1160788"/>
                  </a:ext>
                </a:extLst>
              </a:tr>
              <a:tr h="2708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1109885"/>
                  </a:ext>
                </a:extLst>
              </a:tr>
              <a:tr h="701457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Ейского городского поселения Ейского района "Социальная поддержка отдельных категорий граждан на 2020- 2025 годы"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13 630,00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15 629,20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18 288,80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19 344,90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10 309,80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4023305"/>
                  </a:ext>
                </a:extLst>
              </a:tr>
              <a:tr h="438411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Ейского городского поселения Ейского района "Комплексное развитие архитектуры и землеустройства на 2020-2025 годы"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13 857,70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13 372,40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14 496,30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14 496,30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14 496,30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4284562"/>
                  </a:ext>
                </a:extLst>
              </a:tr>
              <a:tr h="475989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Ейского городского поселения Ейского района "Обеспечение безопасности населения на 2020-2025 годы"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24 134,80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24 297,70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38 177,60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26 586,30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25 636,60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2500703"/>
                  </a:ext>
                </a:extLst>
              </a:tr>
              <a:tr h="388307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Ейского городского поселения Ейского района "Развитие жилищно-коммунального хозяйства на 2020-2025 годы"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212 350,60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276 222,30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248 416,10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230 823,50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232 486,50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121739"/>
                  </a:ext>
                </a:extLst>
              </a:tr>
              <a:tr h="475989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Ейского городского поселения Ейского района "Социально-экономическое и территориальное развитие Ейского городского поселения Ейского района на 2020-2025 годы"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103 951,00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10 556,60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5 301,40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8 069,90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2 250,40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8723321"/>
                  </a:ext>
                </a:extLst>
              </a:tr>
              <a:tr h="514689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Ейского городского поселения Ейского района "Повышение эффективности управления муниципальной собственностью на 2020-2025 годы"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13 317,20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9 534,10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10 048,60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10 048,60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10 048,60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7176490"/>
                  </a:ext>
                </a:extLst>
              </a:tr>
              <a:tr h="400833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Ейского городского поселения Ейского района "Развитие гражданского общества на 2020-2025 годы"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3 338,00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2 850,00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14 727,60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1 112,00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1 112,00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6559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638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ED05F5-3560-BCAF-D2FA-AEE704F07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165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Расходы в рамках муниципальных программ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D0455E14-A079-3D10-0ECD-E840CA6DC5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1826188"/>
              </p:ext>
            </p:extLst>
          </p:nvPr>
        </p:nvGraphicFramePr>
        <p:xfrm>
          <a:off x="838199" y="1057275"/>
          <a:ext cx="10753725" cy="553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628">
                  <a:extLst>
                    <a:ext uri="{9D8B030D-6E8A-4147-A177-3AD203B41FA5}">
                      <a16:colId xmlns:a16="http://schemas.microsoft.com/office/drawing/2014/main" val="3817767970"/>
                    </a:ext>
                  </a:extLst>
                </a:gridCol>
                <a:gridCol w="5449198">
                  <a:extLst>
                    <a:ext uri="{9D8B030D-6E8A-4147-A177-3AD203B41FA5}">
                      <a16:colId xmlns:a16="http://schemas.microsoft.com/office/drawing/2014/main" val="3200351434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94471829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182223814"/>
                    </a:ext>
                  </a:extLst>
                </a:gridCol>
                <a:gridCol w="899192">
                  <a:extLst>
                    <a:ext uri="{9D8B030D-6E8A-4147-A177-3AD203B41FA5}">
                      <a16:colId xmlns:a16="http://schemas.microsoft.com/office/drawing/2014/main" val="4137163706"/>
                    </a:ext>
                  </a:extLst>
                </a:gridCol>
                <a:gridCol w="983810">
                  <a:extLst>
                    <a:ext uri="{9D8B030D-6E8A-4147-A177-3AD203B41FA5}">
                      <a16:colId xmlns:a16="http://schemas.microsoft.com/office/drawing/2014/main" val="3765514122"/>
                    </a:ext>
                  </a:extLst>
                </a:gridCol>
                <a:gridCol w="993547">
                  <a:extLst>
                    <a:ext uri="{9D8B030D-6E8A-4147-A177-3AD203B41FA5}">
                      <a16:colId xmlns:a16="http://schemas.microsoft.com/office/drawing/2014/main" val="3478888435"/>
                    </a:ext>
                  </a:extLst>
                </a:gridCol>
              </a:tblGrid>
              <a:tr h="40170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муниципальной программы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Фактическое исполнение за 2023 год, 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тыс.руб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Утверждено на 2024 год *,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тыс.руб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Плановые показатели,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тыс.руб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787793"/>
                  </a:ext>
                </a:extLst>
              </a:tr>
              <a:tr h="4017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 2025 год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 2026 год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 2027 год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3275702"/>
                  </a:ext>
                </a:extLst>
              </a:tr>
              <a:tr h="489089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Ейского городского поселения Ейского района "Доступная среда на 2020-2025 годы"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566,5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3239785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Ейского городского поселения Ейского района "Развитие культуры и молодежной политики на 2020-2025 годы"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124 268,50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152 135,10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179 414,60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171 532,60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172 813,90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3119815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Ейского городского поселения Ейского района "Развитие санаторно-курортного и туристического комплекса на 2020-2025 годы"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5 028,80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3070696"/>
                  </a:ext>
                </a:extLst>
              </a:tr>
              <a:tr h="781050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Ейского городского поселения Ейского района "Развитие транспорта, содержание улично-дорожной сети и обеспечение безопасности дорожного движения на 2020-2025 годы"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149 207,00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282 063,60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33 782,90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63 900,00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69 400,00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9044448"/>
                  </a:ext>
                </a:extLst>
              </a:tr>
              <a:tr h="489585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Ейского городского поселения Ейского района "Формирование современной городской среды на 2018-2024 годы"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40 171,70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39 500,00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7341080"/>
                  </a:ext>
                </a:extLst>
              </a:tr>
              <a:tr h="735330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Ейского городского поселения Ейского района "Гармонизация межэтнических и межкультурных отношений в Ейском городском поселении Ейского района на 2020-2025 годы"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847146"/>
                  </a:ext>
                </a:extLst>
              </a:tr>
              <a:tr h="47255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расходов в рамках муниципальных программ: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698 980,70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831 250,90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563 326,20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545 975,20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538 615,20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7731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148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E45CAE-6BF9-F434-6B02-4D34C132D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825"/>
            <a:ext cx="10515600" cy="1790699"/>
          </a:xfrm>
        </p:spPr>
        <p:txBody>
          <a:bodyPr>
            <a:normAutofit/>
          </a:bodyPr>
          <a:lstStyle/>
          <a:p>
            <a:pPr algn="ctr"/>
            <a:r>
              <a:rPr lang="ru-RU" sz="2500" i="1" dirty="0"/>
              <a:t>Муниципальная программа Ейского городского поселения Ейского района </a:t>
            </a:r>
            <a:r>
              <a:rPr lang="ru-RU" sz="2500" b="1" i="1" dirty="0"/>
              <a:t>«Социальная поддержка отдельных категорий граждан»</a:t>
            </a:r>
            <a:br>
              <a:rPr lang="ru-RU" sz="2500" b="1" i="1" dirty="0"/>
            </a:br>
            <a:r>
              <a:rPr lang="ru-RU" sz="2200" i="1" dirty="0"/>
              <a:t>Всего запланировано на реализацию мероприятий программы на 2025 год –                  18 288,8 тыс. руб., на 2026 год – 19 344,9 тыс. руб., на 2027 год – 10 309,8 тыс. руб.</a:t>
            </a:r>
            <a:endParaRPr lang="ru-RU" sz="2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7B0371-6529-6539-A7F4-3FE59045B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350"/>
            <a:ext cx="10515600" cy="4519613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861CFC59-9F74-1BAD-194F-80BA92389F9F}"/>
              </a:ext>
            </a:extLst>
          </p:cNvPr>
          <p:cNvSpPr/>
          <p:nvPr/>
        </p:nvSpPr>
        <p:spPr>
          <a:xfrm>
            <a:off x="1019175" y="1657350"/>
            <a:ext cx="4752975" cy="2066925"/>
          </a:xfrm>
          <a:prstGeom prst="roundRect">
            <a:avLst/>
          </a:prstGeom>
          <a:gradFill flip="none" rotWithShape="1">
            <a:gsLst>
              <a:gs pos="1500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86000">
                <a:schemeClr val="accent1">
                  <a:satMod val="120000"/>
                  <a:shade val="78000"/>
                  <a:alpha val="16000"/>
                  <a:lumMod val="89000"/>
                  <a:lumOff val="11000"/>
                </a:scheme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u="sng" dirty="0">
                <a:solidFill>
                  <a:schemeClr val="tx1"/>
                </a:solidFill>
              </a:rPr>
              <a:t>Обеспечение жильём молодых семей: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На 2025 год – 10 591,7 </a:t>
            </a:r>
            <a:r>
              <a:rPr lang="ru-RU" dirty="0" err="1">
                <a:solidFill>
                  <a:schemeClr val="tx1"/>
                </a:solidFill>
              </a:rPr>
              <a:t>тыс.руб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На 2026 год  - 11 447,8 </a:t>
            </a:r>
            <a:r>
              <a:rPr lang="ru-RU" dirty="0" err="1">
                <a:solidFill>
                  <a:schemeClr val="tx1"/>
                </a:solidFill>
              </a:rPr>
              <a:t>тыс.руб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На 2027 год – 2 412,7 тыс. руб.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79EC1602-DF40-0A1D-187B-4A0565DF6735}"/>
              </a:ext>
            </a:extLst>
          </p:cNvPr>
          <p:cNvSpPr/>
          <p:nvPr/>
        </p:nvSpPr>
        <p:spPr>
          <a:xfrm>
            <a:off x="6667500" y="1724025"/>
            <a:ext cx="4105275" cy="179069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solidFill>
              <a:schemeClr val="accent1">
                <a:shade val="15000"/>
                <a:alpha val="49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u="sng" dirty="0">
                <a:solidFill>
                  <a:schemeClr val="tx1"/>
                </a:solidFill>
              </a:rPr>
              <a:t>Оказание социальной поддержки ветеранам Великой Отечественной Войны, а также принимавших участие в боевых действиях в Афганистане, в вооружённом конфликте в Чеченской Республике: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2025 год – 800,0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2026 год – 1 000,0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2027 год  - 1 000,0 тыс. руб.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8FBDD568-D85F-0733-7530-BE7877AA5BFD}"/>
              </a:ext>
            </a:extLst>
          </p:cNvPr>
          <p:cNvSpPr/>
          <p:nvPr/>
        </p:nvSpPr>
        <p:spPr>
          <a:xfrm>
            <a:off x="3562349" y="3990974"/>
            <a:ext cx="4752975" cy="187642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Выплата пенсий за выслугу лет лицам, замещавшим муниципальные должности и должности муниципальной службы в Ейском городском поселении Ейского района: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На 2025 год – 6 897,1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На 2026 год – 6 897,1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На 2027 год – 6 897,1 тыс. руб.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643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BE7CEEF-F640-0A70-2784-BA9F128F6A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5E5522-3069-87F6-059D-CDBECA20D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825"/>
            <a:ext cx="10515600" cy="1790699"/>
          </a:xfrm>
        </p:spPr>
        <p:txBody>
          <a:bodyPr>
            <a:normAutofit/>
          </a:bodyPr>
          <a:lstStyle/>
          <a:p>
            <a:pPr algn="ctr"/>
            <a:r>
              <a:rPr lang="ru-RU" sz="2500" i="1" dirty="0"/>
              <a:t>Муниципальная программа Ейского городского поселения Ейского района </a:t>
            </a:r>
            <a:r>
              <a:rPr lang="ru-RU" sz="2500" b="1" i="1" dirty="0"/>
              <a:t>«Комплексное развитие архитектуры и градостроительства»</a:t>
            </a:r>
            <a:br>
              <a:rPr lang="ru-RU" sz="2500" b="1" i="1" dirty="0"/>
            </a:br>
            <a:r>
              <a:rPr lang="ru-RU" sz="2200" i="1" dirty="0"/>
              <a:t>Всего запланировано на реализацию мероприятий программы на 2025 год –                  14 496,3 тыс. руб., на 2026 год – 14 496,3тыс. руб., на 2027 год – 14 496,3тыс. руб.</a:t>
            </a:r>
            <a:endParaRPr lang="ru-RU" sz="2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2419CE-9F7B-789D-FB2C-44F567940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350"/>
            <a:ext cx="10515600" cy="4519613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F45AD17C-8FEB-802C-7E67-207FEF6DF62B}"/>
              </a:ext>
            </a:extLst>
          </p:cNvPr>
          <p:cNvSpPr/>
          <p:nvPr/>
        </p:nvSpPr>
        <p:spPr>
          <a:xfrm>
            <a:off x="6896100" y="2576510"/>
            <a:ext cx="4105275" cy="236696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solidFill>
              <a:schemeClr val="accent1">
                <a:shade val="15000"/>
                <a:alpha val="49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u="sng" dirty="0">
                <a:solidFill>
                  <a:schemeClr val="tx1"/>
                </a:solidFill>
              </a:rPr>
              <a:t>Мероприятия по землеустройству и землепользованию (межевание земельных участков, проведение кадастровых работ по выносу границ объекта и земельного участка при осуществлении муниципального земельного контроля):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2025 год – 1 700,0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2026 год – 1 700,0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2027 год  - 1 700,0 тыс. руб.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C02F203F-D2E5-2651-DABC-1CF7C77917EB}"/>
              </a:ext>
            </a:extLst>
          </p:cNvPr>
          <p:cNvSpPr/>
          <p:nvPr/>
        </p:nvSpPr>
        <p:spPr>
          <a:xfrm>
            <a:off x="838200" y="2576510"/>
            <a:ext cx="4752975" cy="236696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Обеспечение деятельности управлений архитектуры и градостроительства и муниципального контроля администрации Ейского городского поселения Ейского района: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На 2025 год – 12 796,3тыс.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На 2026 год – 12 796,3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На 2027 год – 12 796,3 тыс. руб.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471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69C8200-D970-A771-237C-BFE252DE4C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6C538F-2F68-4E82-B880-3A1211D93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825"/>
            <a:ext cx="10515600" cy="1790699"/>
          </a:xfrm>
        </p:spPr>
        <p:txBody>
          <a:bodyPr>
            <a:normAutofit/>
          </a:bodyPr>
          <a:lstStyle/>
          <a:p>
            <a:pPr algn="ctr"/>
            <a:r>
              <a:rPr lang="ru-RU" sz="2500" i="1" dirty="0"/>
              <a:t>Муниципальная программа Ейского городского поселения Ейского района </a:t>
            </a:r>
            <a:r>
              <a:rPr lang="ru-RU" sz="2500" b="1" i="1" dirty="0"/>
              <a:t>«Обеспечение безопасности населения»</a:t>
            </a:r>
            <a:br>
              <a:rPr lang="ru-RU" sz="2500" b="1" i="1" dirty="0"/>
            </a:br>
            <a:r>
              <a:rPr lang="ru-RU" sz="2200" i="1" dirty="0"/>
              <a:t>Всего запланировано на реализацию мероприятий программы на 2025 год –                  38 177,6 тыс. руб., на 2026 год – 26 586,3 тыс. руб., на 2027 год – 25 636,6 тыс. руб.</a:t>
            </a:r>
            <a:endParaRPr lang="ru-RU" sz="2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8B804C-80ED-CD6C-32A8-DAECC7623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350"/>
            <a:ext cx="10515600" cy="4519613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0952E1E9-D1AA-5040-7F2E-D7F181BAEC03}"/>
              </a:ext>
            </a:extLst>
          </p:cNvPr>
          <p:cNvSpPr/>
          <p:nvPr/>
        </p:nvSpPr>
        <p:spPr>
          <a:xfrm>
            <a:off x="8001002" y="2212180"/>
            <a:ext cx="3428998" cy="228838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solidFill>
              <a:schemeClr val="accent1">
                <a:shade val="15000"/>
                <a:alpha val="49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u="sng" dirty="0">
                <a:solidFill>
                  <a:schemeClr val="tx1"/>
                </a:solidFill>
              </a:rPr>
              <a:t>Предупреждение и ликвидация последствий чрезвычайных ситуаций и стихийных бедствий: 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2025 год – 1 058,6тыс.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2026 год – 833,9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2027 год  - 875,2 тыс. руб.</a:t>
            </a:r>
          </a:p>
          <a:p>
            <a:pPr algn="ctr"/>
            <a:r>
              <a:rPr lang="ru-RU" sz="1100" dirty="0">
                <a:solidFill>
                  <a:schemeClr val="tx1"/>
                </a:solidFill>
              </a:rPr>
              <a:t>(проведение </a:t>
            </a:r>
            <a:r>
              <a:rPr lang="ru-RU" sz="1100" dirty="0" err="1">
                <a:solidFill>
                  <a:schemeClr val="tx1"/>
                </a:solidFill>
              </a:rPr>
              <a:t>тех.обслуживания</a:t>
            </a:r>
            <a:r>
              <a:rPr lang="ru-RU" sz="1100" dirty="0">
                <a:solidFill>
                  <a:schemeClr val="tx1"/>
                </a:solidFill>
              </a:rPr>
              <a:t> систем экстренного оповещения и информирования населения об угрозе возникновения ЧС, автоматизированной системы центрального оповещения, предупреждение ландшафтных пожаров и пр.)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5EF6FD78-F939-1E49-0E31-1F4B798E5E08}"/>
              </a:ext>
            </a:extLst>
          </p:cNvPr>
          <p:cNvSpPr/>
          <p:nvPr/>
        </p:nvSpPr>
        <p:spPr>
          <a:xfrm>
            <a:off x="914400" y="2212180"/>
            <a:ext cx="3276600" cy="14073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Обеспечение деятельности МБУ «Служба спасения»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На 2025 год – 23 028,9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На 2026 год – 23 028,9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На 2027 год – 23 028,9 тыс. руб.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2EF2EB62-67C2-9FF8-BBF0-4E6EF69E29D5}"/>
              </a:ext>
            </a:extLst>
          </p:cNvPr>
          <p:cNvSpPr/>
          <p:nvPr/>
        </p:nvSpPr>
        <p:spPr>
          <a:xfrm>
            <a:off x="4524375" y="2212180"/>
            <a:ext cx="3276600" cy="191214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u="sng" dirty="0">
                <a:solidFill>
                  <a:schemeClr val="tx1"/>
                </a:solidFill>
              </a:rPr>
              <a:t>Мероприятия в области водных отношений: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2025 год  - 1 840,1 тыс. </a:t>
            </a:r>
            <a:r>
              <a:rPr lang="ru-RU" sz="1400" dirty="0" err="1">
                <a:solidFill>
                  <a:schemeClr val="tx1"/>
                </a:solidFill>
              </a:rPr>
              <a:t>руб</a:t>
            </a:r>
            <a:r>
              <a:rPr lang="ru-RU" sz="1400" dirty="0">
                <a:solidFill>
                  <a:schemeClr val="tx1"/>
                </a:solidFill>
              </a:rPr>
              <a:t>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2026 год – 1 673,1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2027 год – 1 682,1 тыс. руб.</a:t>
            </a:r>
          </a:p>
          <a:p>
            <a:pPr algn="ctr"/>
            <a:r>
              <a:rPr lang="ru-RU" sz="1100" dirty="0">
                <a:solidFill>
                  <a:schemeClr val="tx1"/>
                </a:solidFill>
              </a:rPr>
              <a:t>(</a:t>
            </a:r>
            <a:r>
              <a:rPr lang="ru-RU" sz="1100" dirty="0" err="1">
                <a:solidFill>
                  <a:schemeClr val="tx1"/>
                </a:solidFill>
              </a:rPr>
              <a:t>тех.обслуживание</a:t>
            </a:r>
            <a:r>
              <a:rPr lang="ru-RU" sz="1100" dirty="0">
                <a:solidFill>
                  <a:schemeClr val="tx1"/>
                </a:solidFill>
              </a:rPr>
              <a:t> системы оперативного контроля паводковой ситуации, содержание спасательных постов на территории </a:t>
            </a:r>
            <a:r>
              <a:rPr lang="ru-RU" sz="1100" dirty="0" err="1">
                <a:solidFill>
                  <a:schemeClr val="tx1"/>
                </a:solidFill>
              </a:rPr>
              <a:t>город.пляжа</a:t>
            </a:r>
            <a:r>
              <a:rPr lang="ru-RU" sz="11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FCB3CB67-6631-7263-F1CC-A3FDC5A11A2F}"/>
              </a:ext>
            </a:extLst>
          </p:cNvPr>
          <p:cNvSpPr/>
          <p:nvPr/>
        </p:nvSpPr>
        <p:spPr>
          <a:xfrm>
            <a:off x="914400" y="4206474"/>
            <a:ext cx="4152900" cy="191214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u="sng" dirty="0">
                <a:solidFill>
                  <a:schemeClr val="tx1"/>
                </a:solidFill>
              </a:rPr>
              <a:t>Прочие мероприятия в области национальной безопасности: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2025 год – 2 250,0 </a:t>
            </a:r>
            <a:r>
              <a:rPr lang="ru-RU" sz="1400" dirty="0" err="1">
                <a:solidFill>
                  <a:schemeClr val="tx1"/>
                </a:solidFill>
              </a:rPr>
              <a:t>тыс.руб</a:t>
            </a:r>
            <a:r>
              <a:rPr lang="ru-RU" sz="1400" dirty="0">
                <a:solidFill>
                  <a:schemeClr val="tx1"/>
                </a:solidFill>
              </a:rPr>
              <a:t>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2026 год – 50,4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2027 год – 50,4 тыс. руб.</a:t>
            </a:r>
          </a:p>
          <a:p>
            <a:pPr algn="ctr"/>
            <a:r>
              <a:rPr lang="ru-RU" sz="1100" dirty="0">
                <a:solidFill>
                  <a:schemeClr val="tx1"/>
                </a:solidFill>
              </a:rPr>
              <a:t>(приобретение и установка системы оповещения общественных территорий в рамках антитеррора, установка плана эвакуации граждан в местах массового пребывания граждан, приобретение и установка пожарных гидрантов и пр.)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B4BDA48C-DA3C-2DB8-5E34-2E210F1E24E0}"/>
              </a:ext>
            </a:extLst>
          </p:cNvPr>
          <p:cNvSpPr/>
          <p:nvPr/>
        </p:nvSpPr>
        <p:spPr>
          <a:xfrm>
            <a:off x="5981700" y="4548187"/>
            <a:ext cx="3276600" cy="130492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u="sng" dirty="0">
                <a:solidFill>
                  <a:schemeClr val="tx1"/>
                </a:solidFill>
              </a:rPr>
              <a:t>Укрепление материально-технической базы МБУ «Служба спасения»: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2025 год – 10 000,0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2026 год – 1 000,0 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3051040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85310B-6D7B-A2E9-ABA8-6C4D6C2DA8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A4517F-3EBD-B5AB-D007-F74CE377A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825"/>
            <a:ext cx="10515600" cy="1790699"/>
          </a:xfrm>
        </p:spPr>
        <p:txBody>
          <a:bodyPr>
            <a:normAutofit/>
          </a:bodyPr>
          <a:lstStyle/>
          <a:p>
            <a:pPr algn="ctr"/>
            <a:r>
              <a:rPr lang="ru-RU" sz="2500" i="1" dirty="0"/>
              <a:t>Муниципальная программа Ейского городского поселения Ейского района </a:t>
            </a:r>
            <a:r>
              <a:rPr lang="ru-RU" sz="2500" b="1" i="1" dirty="0"/>
              <a:t>«Развитие жилищно-коммунального хозяйства»</a:t>
            </a:r>
            <a:br>
              <a:rPr lang="ru-RU" sz="2500" b="1" i="1" dirty="0"/>
            </a:br>
            <a:r>
              <a:rPr lang="ru-RU" sz="2000" i="1" dirty="0"/>
              <a:t>всего запланировано на реализацию мероприятий программы на 2025 год – 248 416,1 тыс. руб., на 2026 год – 230 823,5 тыс. руб., на 2027 год – 232 486,5 тыс. руб. </a:t>
            </a:r>
            <a:endParaRPr lang="ru-RU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4405DE4-9C69-E740-CDCC-F89A520F6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350"/>
            <a:ext cx="10515600" cy="476250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7E6DE3B6-A183-A9C9-3A77-A3C3EDC03A32}"/>
              </a:ext>
            </a:extLst>
          </p:cNvPr>
          <p:cNvSpPr/>
          <p:nvPr/>
        </p:nvSpPr>
        <p:spPr>
          <a:xfrm>
            <a:off x="7319962" y="1803795"/>
            <a:ext cx="3690937" cy="116919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solidFill>
              <a:schemeClr val="accent1">
                <a:shade val="15000"/>
                <a:alpha val="49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u="sng" dirty="0">
                <a:solidFill>
                  <a:schemeClr val="tx1"/>
                </a:solidFill>
              </a:rPr>
              <a:t>Формирование фонда капитального ремонта общего имущества МКД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2025 год – 2 102,4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2026 год – 2 102,4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2027 год  - 2 102,4 тыс. руб.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A7AFB59D-ADBA-35EE-D047-0A5D03AD4555}"/>
              </a:ext>
            </a:extLst>
          </p:cNvPr>
          <p:cNvSpPr/>
          <p:nvPr/>
        </p:nvSpPr>
        <p:spPr>
          <a:xfrm>
            <a:off x="914400" y="1735930"/>
            <a:ext cx="2686050" cy="12168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Капитальный ремонт муниципального жилого фонда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На 2025 год – 2 985,0тыс.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На 2026 год – 737,0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На 2027 год – 737,0 тыс. руб.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D268130D-4EFD-534C-6E4C-A9AF3A822691}"/>
              </a:ext>
            </a:extLst>
          </p:cNvPr>
          <p:cNvSpPr/>
          <p:nvPr/>
        </p:nvSpPr>
        <p:spPr>
          <a:xfrm>
            <a:off x="3705225" y="1831180"/>
            <a:ext cx="3467100" cy="112157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u="sng" dirty="0">
                <a:solidFill>
                  <a:schemeClr val="tx1"/>
                </a:solidFill>
              </a:rPr>
              <a:t>Капитальный ремонт общего имущества МКД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2025 год  - 9 576,1тыс. </a:t>
            </a:r>
            <a:r>
              <a:rPr lang="ru-RU" sz="1400" dirty="0" err="1">
                <a:solidFill>
                  <a:schemeClr val="tx1"/>
                </a:solidFill>
              </a:rPr>
              <a:t>руб</a:t>
            </a:r>
            <a:r>
              <a:rPr lang="ru-RU" sz="1400" dirty="0">
                <a:solidFill>
                  <a:schemeClr val="tx1"/>
                </a:solidFill>
              </a:rPr>
              <a:t>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2026 год – 7 500,0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2027 год – 9 000,0 тыс. руб.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B6029D73-0197-35A3-97D4-31DA73A59A62}"/>
              </a:ext>
            </a:extLst>
          </p:cNvPr>
          <p:cNvSpPr/>
          <p:nvPr/>
        </p:nvSpPr>
        <p:spPr>
          <a:xfrm>
            <a:off x="952500" y="3018229"/>
            <a:ext cx="2686050" cy="12168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u="sng" dirty="0">
                <a:solidFill>
                  <a:schemeClr val="tx1"/>
                </a:solidFill>
              </a:rPr>
              <a:t>Развитие сетей водоснабжения и водоотведения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2025 год – 500,0 </a:t>
            </a:r>
            <a:r>
              <a:rPr lang="ru-RU" sz="1400" dirty="0" err="1">
                <a:solidFill>
                  <a:schemeClr val="tx1"/>
                </a:solidFill>
              </a:rPr>
              <a:t>тыс.руб</a:t>
            </a:r>
            <a:r>
              <a:rPr lang="ru-RU" sz="1400" dirty="0">
                <a:solidFill>
                  <a:schemeClr val="tx1"/>
                </a:solidFill>
              </a:rPr>
              <a:t>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2026 год – 2 500,0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2027 год – 2 500,0 тыс. руб.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351F6CF6-0B2C-4ACD-DFDD-BF866C2350DF}"/>
              </a:ext>
            </a:extLst>
          </p:cNvPr>
          <p:cNvSpPr/>
          <p:nvPr/>
        </p:nvSpPr>
        <p:spPr>
          <a:xfrm>
            <a:off x="3676649" y="3126580"/>
            <a:ext cx="3495675" cy="130492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u="sng" dirty="0">
                <a:solidFill>
                  <a:schemeClr val="tx1"/>
                </a:solidFill>
              </a:rPr>
              <a:t>Санитарное содержание городских территорий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2025 год – 89 000,0тыс.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2026 год – 90 000,0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2027 год – 90 000,0 тыс. руб.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AD33D839-86F4-D116-B708-2DE924840C8F}"/>
              </a:ext>
            </a:extLst>
          </p:cNvPr>
          <p:cNvSpPr/>
          <p:nvPr/>
        </p:nvSpPr>
        <p:spPr>
          <a:xfrm>
            <a:off x="7319961" y="3119435"/>
            <a:ext cx="3690937" cy="131207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Приобретение и содержание в порядке малых архитектурных форм:</a:t>
            </a:r>
          </a:p>
          <a:p>
            <a:pPr algn="ctr"/>
            <a:r>
              <a:rPr lang="ru-RU" sz="1300" dirty="0">
                <a:solidFill>
                  <a:schemeClr val="tx1"/>
                </a:solidFill>
              </a:rPr>
              <a:t>На 2025 год – 11 000,0 тыс. руб.;</a:t>
            </a:r>
          </a:p>
          <a:p>
            <a:pPr algn="ctr"/>
            <a:r>
              <a:rPr lang="ru-RU" sz="1300" dirty="0">
                <a:solidFill>
                  <a:schemeClr val="tx1"/>
                </a:solidFill>
              </a:rPr>
              <a:t>На 2026 год – 4 500,0 тыс. руб.;</a:t>
            </a:r>
          </a:p>
          <a:p>
            <a:pPr algn="ctr"/>
            <a:r>
              <a:rPr lang="ru-RU" sz="1300" dirty="0">
                <a:solidFill>
                  <a:schemeClr val="tx1"/>
                </a:solidFill>
              </a:rPr>
              <a:t>На 2027 год – 4 500,0 тыс. руб.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C04153CD-2676-B211-2B2C-DE1B2CA5D178}"/>
              </a:ext>
            </a:extLst>
          </p:cNvPr>
          <p:cNvSpPr/>
          <p:nvPr/>
        </p:nvSpPr>
        <p:spPr>
          <a:xfrm>
            <a:off x="900111" y="4300528"/>
            <a:ext cx="2686050" cy="1045371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</a:rPr>
              <a:t>Озеленение:</a:t>
            </a:r>
          </a:p>
          <a:p>
            <a:pPr algn="ctr"/>
            <a:r>
              <a:rPr lang="ru-RU" sz="1300" dirty="0">
                <a:solidFill>
                  <a:schemeClr val="tx1"/>
                </a:solidFill>
              </a:rPr>
              <a:t>На 2025 год – 24 000,0 тыс. руб.;</a:t>
            </a:r>
          </a:p>
          <a:p>
            <a:pPr algn="ctr"/>
            <a:r>
              <a:rPr lang="ru-RU" sz="1300" dirty="0">
                <a:solidFill>
                  <a:schemeClr val="tx1"/>
                </a:solidFill>
              </a:rPr>
              <a:t>На 2026 год – 18 000,0 тыс. руб.;</a:t>
            </a:r>
          </a:p>
          <a:p>
            <a:pPr algn="ctr"/>
            <a:r>
              <a:rPr lang="ru-RU" sz="1300" dirty="0">
                <a:solidFill>
                  <a:schemeClr val="tx1"/>
                </a:solidFill>
              </a:rPr>
              <a:t>На 2027 год – 18 000,0 тыс. руб.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61BC5635-FB55-B8AC-AA23-E7F86C30F32C}"/>
              </a:ext>
            </a:extLst>
          </p:cNvPr>
          <p:cNvSpPr/>
          <p:nvPr/>
        </p:nvSpPr>
        <p:spPr>
          <a:xfrm>
            <a:off x="3705226" y="4486275"/>
            <a:ext cx="2686050" cy="990601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</a:rPr>
              <a:t>Содержание мест захоронения:</a:t>
            </a:r>
          </a:p>
          <a:p>
            <a:pPr algn="ctr"/>
            <a:r>
              <a:rPr lang="ru-RU" sz="1300" dirty="0">
                <a:solidFill>
                  <a:schemeClr val="tx1"/>
                </a:solidFill>
              </a:rPr>
              <a:t>На 2025 год – 6 100,0 тыс. руб., на 2026 год – 3 000,0 тыс. руб.;</a:t>
            </a:r>
          </a:p>
          <a:p>
            <a:pPr algn="ctr"/>
            <a:r>
              <a:rPr lang="ru-RU" sz="1300" dirty="0">
                <a:solidFill>
                  <a:schemeClr val="tx1"/>
                </a:solidFill>
              </a:rPr>
              <a:t>На 2027 год – 3 000,0 тыс. руб.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5A4DF293-ADEC-8EE7-8171-ACA77EECB500}"/>
              </a:ext>
            </a:extLst>
          </p:cNvPr>
          <p:cNvSpPr/>
          <p:nvPr/>
        </p:nvSpPr>
        <p:spPr>
          <a:xfrm>
            <a:off x="3888583" y="5561406"/>
            <a:ext cx="2762248" cy="76676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</a:rPr>
              <a:t>Уличное освещение</a:t>
            </a:r>
          </a:p>
          <a:p>
            <a:pPr algn="ctr"/>
            <a:r>
              <a:rPr lang="ru-RU" sz="1300" dirty="0">
                <a:solidFill>
                  <a:schemeClr val="tx1"/>
                </a:solidFill>
              </a:rPr>
              <a:t>На 2025 год – 45 000,0 тыс. руб.;</a:t>
            </a:r>
          </a:p>
          <a:p>
            <a:pPr algn="ctr"/>
            <a:r>
              <a:rPr lang="ru-RU" sz="1300" dirty="0">
                <a:solidFill>
                  <a:schemeClr val="tx1"/>
                </a:solidFill>
              </a:rPr>
              <a:t>На 2026 год – 45 000,0 тыс. руб.;</a:t>
            </a:r>
          </a:p>
          <a:p>
            <a:pPr algn="ctr"/>
            <a:r>
              <a:rPr lang="ru-RU" sz="1300" dirty="0">
                <a:solidFill>
                  <a:schemeClr val="tx1"/>
                </a:solidFill>
              </a:rPr>
              <a:t>На 2027 год – 45 000,0 тыс. руб.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C7F09C7B-8B5B-7B76-CBAC-B16CA0304FE5}"/>
              </a:ext>
            </a:extLst>
          </p:cNvPr>
          <p:cNvSpPr/>
          <p:nvPr/>
        </p:nvSpPr>
        <p:spPr>
          <a:xfrm>
            <a:off x="6650831" y="4486274"/>
            <a:ext cx="2762250" cy="96678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</a:rPr>
              <a:t>Содержание территории городского пляжа:</a:t>
            </a:r>
          </a:p>
          <a:p>
            <a:pPr algn="ctr"/>
            <a:r>
              <a:rPr lang="ru-RU" sz="1300" dirty="0">
                <a:solidFill>
                  <a:schemeClr val="tx1"/>
                </a:solidFill>
              </a:rPr>
              <a:t>На 2025 год- 4 000,0 тыс. руб.;</a:t>
            </a:r>
          </a:p>
          <a:p>
            <a:pPr algn="ctr"/>
            <a:r>
              <a:rPr lang="ru-RU" sz="1300" dirty="0">
                <a:solidFill>
                  <a:schemeClr val="tx1"/>
                </a:solidFill>
              </a:rPr>
              <a:t>На 2026 год – 4000,0 тыс. руб.;</a:t>
            </a:r>
          </a:p>
          <a:p>
            <a:pPr algn="ctr"/>
            <a:r>
              <a:rPr lang="ru-RU" sz="1300" dirty="0">
                <a:solidFill>
                  <a:schemeClr val="tx1"/>
                </a:solidFill>
              </a:rPr>
              <a:t>На 2027 год – 4 300,0тыс. Руб.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68C7E857-EF57-7722-78F5-BC007EDC4FBC}"/>
              </a:ext>
            </a:extLst>
          </p:cNvPr>
          <p:cNvSpPr/>
          <p:nvPr/>
        </p:nvSpPr>
        <p:spPr>
          <a:xfrm>
            <a:off x="838200" y="5387574"/>
            <a:ext cx="2838449" cy="990601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</a:rPr>
              <a:t>Финансовое обеспечение деятельности УЖКХ и МКУ «ЦГХ»:</a:t>
            </a:r>
          </a:p>
          <a:p>
            <a:pPr algn="ctr"/>
            <a:r>
              <a:rPr lang="ru-RU" sz="1300" dirty="0">
                <a:solidFill>
                  <a:schemeClr val="tx1"/>
                </a:solidFill>
              </a:rPr>
              <a:t>На 2025 год – 52 775,5 тыс. руб.;</a:t>
            </a:r>
          </a:p>
          <a:p>
            <a:pPr algn="ctr"/>
            <a:r>
              <a:rPr lang="ru-RU" sz="1300" dirty="0">
                <a:solidFill>
                  <a:schemeClr val="tx1"/>
                </a:solidFill>
              </a:rPr>
              <a:t>На 2026 год – 52 638,0 тыс. рублей;</a:t>
            </a:r>
          </a:p>
          <a:p>
            <a:pPr algn="ctr"/>
            <a:r>
              <a:rPr lang="ru-RU" sz="1300" dirty="0">
                <a:solidFill>
                  <a:schemeClr val="tx1"/>
                </a:solidFill>
              </a:rPr>
              <a:t>На 2027 год – 52501,0 тыс. руб.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252C1513-2CF7-13FF-A859-916D84725655}"/>
              </a:ext>
            </a:extLst>
          </p:cNvPr>
          <p:cNvSpPr/>
          <p:nvPr/>
        </p:nvSpPr>
        <p:spPr>
          <a:xfrm>
            <a:off x="7880749" y="5534612"/>
            <a:ext cx="2424114" cy="83224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</a:rPr>
              <a:t>Организация ритуальных услуг:</a:t>
            </a:r>
          </a:p>
          <a:p>
            <a:pPr algn="ctr"/>
            <a:r>
              <a:rPr lang="ru-RU" sz="1300" dirty="0">
                <a:solidFill>
                  <a:schemeClr val="tx1"/>
                </a:solidFill>
              </a:rPr>
              <a:t>По 346,1 тыс. руб. ежегодно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41A03C34-F4E9-0385-15D3-FBA19B9CCAE7}"/>
              </a:ext>
            </a:extLst>
          </p:cNvPr>
          <p:cNvSpPr/>
          <p:nvPr/>
        </p:nvSpPr>
        <p:spPr>
          <a:xfrm>
            <a:off x="9569053" y="4491039"/>
            <a:ext cx="1628775" cy="90487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</a:rPr>
              <a:t>Прочее благоустройство: </a:t>
            </a:r>
          </a:p>
          <a:p>
            <a:pPr algn="ctr"/>
            <a:r>
              <a:rPr lang="ru-RU" sz="1300" dirty="0">
                <a:solidFill>
                  <a:schemeClr val="tx1"/>
                </a:solidFill>
              </a:rPr>
              <a:t>На 2025 год – 531,0 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726402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D32AE3B-9EF8-C288-76EF-32E2C8208E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D13AB1-80CD-8EDA-DF20-9ED72184A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825"/>
            <a:ext cx="10515600" cy="1790699"/>
          </a:xfrm>
        </p:spPr>
        <p:txBody>
          <a:bodyPr>
            <a:normAutofit/>
          </a:bodyPr>
          <a:lstStyle/>
          <a:p>
            <a:pPr algn="ctr"/>
            <a:r>
              <a:rPr lang="ru-RU" sz="2000" i="1" dirty="0"/>
              <a:t>Муниципальная программа Ейского городского поселения Ейского района </a:t>
            </a:r>
            <a:br>
              <a:rPr lang="ru-RU" sz="2000" i="1" dirty="0"/>
            </a:br>
            <a:r>
              <a:rPr lang="ru-RU" sz="2000" b="1" i="1" dirty="0"/>
              <a:t>«Развитие транспорта, содержание улично-дорожной сети и обеспечение безопасности дорожного движения»</a:t>
            </a:r>
            <a:br>
              <a:rPr lang="ru-RU" sz="2000" b="1" i="1" dirty="0"/>
            </a:br>
            <a:r>
              <a:rPr lang="ru-RU" sz="2000" dirty="0"/>
              <a:t>Всего запланировано финансового обеспечения на 2025 год – 33 782,9 тыс. руб., на 2026 год – 63 900,0 тыс. руб., на 2027 год – 69 400,0 тыс. руб.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474EE9-7CD0-C4CE-65A5-322E55D35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350"/>
            <a:ext cx="10515600" cy="4519613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E378C91D-B12A-AA93-141C-CBB491EC2824}"/>
              </a:ext>
            </a:extLst>
          </p:cNvPr>
          <p:cNvSpPr/>
          <p:nvPr/>
        </p:nvSpPr>
        <p:spPr>
          <a:xfrm>
            <a:off x="6458465" y="1686608"/>
            <a:ext cx="4028303" cy="160972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solidFill>
              <a:schemeClr val="accent1">
                <a:shade val="15000"/>
                <a:alpha val="49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u="sng" dirty="0">
                <a:solidFill>
                  <a:schemeClr val="tx1"/>
                </a:solidFill>
              </a:rPr>
              <a:t>Развитие пассажирского транспорта: 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2025 год – 100,0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2026 год – 100,0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2027 год  - 100,0 тыс. руб.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8A4D7A4A-208E-ED8F-227F-D52AC7AD8164}"/>
              </a:ext>
            </a:extLst>
          </p:cNvPr>
          <p:cNvSpPr/>
          <p:nvPr/>
        </p:nvSpPr>
        <p:spPr>
          <a:xfrm>
            <a:off x="942717" y="1657350"/>
            <a:ext cx="4403640" cy="179069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Обеспечение безопасности на дорогах</a:t>
            </a:r>
            <a:r>
              <a:rPr lang="ru-RU" sz="1400" i="1" u="sng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ru-RU" sz="1400" i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На 2025 год 5 000,0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На 2026 год – 7 000,0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На 2027 год – 7 000,0 тыс. руб.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</a:rPr>
              <a:t>(техническое обслуживание светофорных объектов, дорожных знаков, ремонт, установка средств регулирования дорожного движения)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36C45CC8-3A24-CB6C-387C-B99C5B1BD4B0}"/>
              </a:ext>
            </a:extLst>
          </p:cNvPr>
          <p:cNvSpPr/>
          <p:nvPr/>
        </p:nvSpPr>
        <p:spPr>
          <a:xfrm>
            <a:off x="2971800" y="3695701"/>
            <a:ext cx="5495925" cy="179069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u="sng" dirty="0">
                <a:solidFill>
                  <a:schemeClr val="tx1"/>
                </a:solidFill>
              </a:rPr>
              <a:t>Капитальный ремонт, ремонт и содержание автомобильных дорог общего пользования: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2025 год  - 28 682,9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2026 год – 56 800,0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2027 год – 59 300,0 тыс. руб.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(грейдирование дорог, зимнее содержание дорог, ремонт и содержание дорог и тротуаров)</a:t>
            </a:r>
          </a:p>
        </p:txBody>
      </p:sp>
    </p:spTree>
    <p:extLst>
      <p:ext uri="{BB962C8B-B14F-4D97-AF65-F5344CB8AC3E}">
        <p14:creationId xmlns:p14="http://schemas.microsoft.com/office/powerpoint/2010/main" val="554557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487017"/>
            <a:ext cx="10786993" cy="5227983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4000" b="1" i="1" dirty="0">
                <a:latin typeface="Bookman Old Style" panose="02050604050505020204" pitchFamily="18" charset="0"/>
              </a:rPr>
              <a:t>Бюджет </a:t>
            </a:r>
            <a:r>
              <a:rPr lang="ru-RU" sz="4000" b="1" i="1" dirty="0" err="1">
                <a:latin typeface="Bookman Old Style" panose="02050604050505020204" pitchFamily="18" charset="0"/>
              </a:rPr>
              <a:t>Ейского</a:t>
            </a:r>
            <a:r>
              <a:rPr lang="ru-RU" sz="4000" b="1" i="1" dirty="0">
                <a:latin typeface="Bookman Old Style" panose="02050604050505020204" pitchFamily="18" charset="0"/>
              </a:rPr>
              <a:t> городского поселения </a:t>
            </a:r>
            <a:r>
              <a:rPr lang="ru-RU" sz="4000" i="1" dirty="0">
                <a:latin typeface="Bookman Old Style" panose="02050604050505020204" pitchFamily="18" charset="0"/>
              </a:rPr>
              <a:t>- форма образования и расходования денежных средств, предназначенных для финансового обеспечения задач и функций городского поселения.                                      </a:t>
            </a:r>
            <a:br>
              <a:rPr lang="ru-RU" sz="4000" i="1" dirty="0">
                <a:latin typeface="Bookman Old Style" panose="02050604050505020204" pitchFamily="18" charset="0"/>
              </a:rPr>
            </a:br>
            <a:br>
              <a:rPr lang="ru-RU" sz="4000" i="1" dirty="0">
                <a:latin typeface="Bookman Old Style" panose="02050604050505020204" pitchFamily="18" charset="0"/>
              </a:rPr>
            </a:br>
            <a:r>
              <a:rPr lang="ru-RU" sz="4000" i="1" dirty="0">
                <a:latin typeface="Bookman Old Style" panose="02050604050505020204" pitchFamily="18" charset="0"/>
              </a:rPr>
              <a:t>Бюджет составляется администрацией </a:t>
            </a:r>
            <a:r>
              <a:rPr lang="ru-RU" sz="4000" i="1" dirty="0" err="1">
                <a:latin typeface="Bookman Old Style" panose="02050604050505020204" pitchFamily="18" charset="0"/>
              </a:rPr>
              <a:t>Ейского</a:t>
            </a:r>
            <a:r>
              <a:rPr lang="ru-RU" sz="4000" i="1" dirty="0">
                <a:latin typeface="Bookman Old Style" panose="02050604050505020204" pitchFamily="18" charset="0"/>
              </a:rPr>
              <a:t> городского поселения и принимается представительным органом.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8476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20192BC-4876-B10B-8406-1A7C279633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16B6FF-BC4C-8A5A-5A20-7BAA1945E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151" y="25599"/>
            <a:ext cx="10515600" cy="1790699"/>
          </a:xfrm>
        </p:spPr>
        <p:txBody>
          <a:bodyPr>
            <a:normAutofit/>
          </a:bodyPr>
          <a:lstStyle/>
          <a:p>
            <a:pPr algn="ctr"/>
            <a:r>
              <a:rPr lang="ru-RU" sz="2500" i="1" dirty="0"/>
              <a:t>Муниципальная программа Ейского городского поселения Ейского района </a:t>
            </a:r>
            <a:r>
              <a:rPr lang="ru-RU" sz="2500" b="1" i="1" dirty="0"/>
              <a:t>«Развитие культуры и молодёжной политики»</a:t>
            </a:r>
            <a:br>
              <a:rPr lang="ru-RU" sz="2500" b="1" i="1" dirty="0"/>
            </a:br>
            <a:r>
              <a:rPr lang="ru-RU" sz="2000" dirty="0"/>
              <a:t>Всего запланировано на реализацию мероприятий программы на 2025 год – 179 414,6 тыс. руб., на 2026 год – 171 532,6 тыс. руб., на 2027 год – 172 813,9 тыс. руб.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E9E2C1-C99E-DA5A-BAF4-61E8354BC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350"/>
            <a:ext cx="10515600" cy="4519613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2172ADAE-C7F9-539F-09E6-70B49ACF8393}"/>
              </a:ext>
            </a:extLst>
          </p:cNvPr>
          <p:cNvSpPr/>
          <p:nvPr/>
        </p:nvSpPr>
        <p:spPr>
          <a:xfrm>
            <a:off x="7924802" y="1724621"/>
            <a:ext cx="3428998" cy="140731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solidFill>
              <a:schemeClr val="accent1">
                <a:shade val="15000"/>
                <a:alpha val="49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u="sng" dirty="0">
                <a:solidFill>
                  <a:schemeClr val="tx1"/>
                </a:solidFill>
              </a:rPr>
              <a:t>Содействие в трудоустройстве молодёжи: 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2025 год – 1 900,0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2026 год – 1 861,5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2027 год  - 1 861,5 тыс. руб.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F3E23888-3827-BD81-EC41-AC3B374352D5}"/>
              </a:ext>
            </a:extLst>
          </p:cNvPr>
          <p:cNvSpPr/>
          <p:nvPr/>
        </p:nvSpPr>
        <p:spPr>
          <a:xfrm>
            <a:off x="952499" y="1724620"/>
            <a:ext cx="3276600" cy="14073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Финансовое обеспечение деятельности </a:t>
            </a:r>
            <a:r>
              <a:rPr lang="ru-RU" sz="1400" i="1" u="sng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семи муниципальных учреждений:</a:t>
            </a:r>
            <a:r>
              <a:rPr lang="ru-RU" sz="1400" i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На 2025 год – 159 482,7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На 2026 год – 159 482,7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На 2027 год – 159 482,7 тыс. руб.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DFB6A8B7-AB20-40D8-12D2-93879D1984B3}"/>
              </a:ext>
            </a:extLst>
          </p:cNvPr>
          <p:cNvSpPr/>
          <p:nvPr/>
        </p:nvSpPr>
        <p:spPr>
          <a:xfrm>
            <a:off x="4457700" y="1716879"/>
            <a:ext cx="3276600" cy="140731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u="sng" dirty="0">
                <a:solidFill>
                  <a:schemeClr val="tx1"/>
                </a:solidFill>
              </a:rPr>
              <a:t>Мероприятия молодёжной политики: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2025 год  - 400,0 тыс. </a:t>
            </a:r>
            <a:r>
              <a:rPr lang="ru-RU" sz="1400" dirty="0" err="1">
                <a:solidFill>
                  <a:schemeClr val="tx1"/>
                </a:solidFill>
              </a:rPr>
              <a:t>руб</a:t>
            </a:r>
            <a:r>
              <a:rPr lang="ru-RU" sz="1400" dirty="0">
                <a:solidFill>
                  <a:schemeClr val="tx1"/>
                </a:solidFill>
              </a:rPr>
              <a:t>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2026 год – 400,0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2027 год – 400,0 тыс. руб.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FCC9CDD1-F384-3101-E91B-8E26AB0EAD7D}"/>
              </a:ext>
            </a:extLst>
          </p:cNvPr>
          <p:cNvSpPr/>
          <p:nvPr/>
        </p:nvSpPr>
        <p:spPr>
          <a:xfrm>
            <a:off x="2143125" y="3258145"/>
            <a:ext cx="4152900" cy="14073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u="sng" dirty="0">
                <a:solidFill>
                  <a:schemeClr val="tx1"/>
                </a:solidFill>
              </a:rPr>
              <a:t>Организация работы с молодёжью: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2025 год – 2 500,0 </a:t>
            </a:r>
            <a:r>
              <a:rPr lang="ru-RU" sz="1400" dirty="0" err="1">
                <a:solidFill>
                  <a:schemeClr val="tx1"/>
                </a:solidFill>
              </a:rPr>
              <a:t>тыс.руб</a:t>
            </a:r>
            <a:r>
              <a:rPr lang="ru-RU" sz="1400" dirty="0">
                <a:solidFill>
                  <a:schemeClr val="tx1"/>
                </a:solidFill>
              </a:rPr>
              <a:t>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2026 год – 3 000,0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2027 год – 3 000,0 тыс. руб.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2E2C509D-AD5D-65EA-AFD9-F5CE6DAB24E6}"/>
              </a:ext>
            </a:extLst>
          </p:cNvPr>
          <p:cNvSpPr/>
          <p:nvPr/>
        </p:nvSpPr>
        <p:spPr>
          <a:xfrm>
            <a:off x="6677025" y="3264693"/>
            <a:ext cx="3276600" cy="130492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u="sng" dirty="0">
                <a:solidFill>
                  <a:schemeClr val="tx1"/>
                </a:solidFill>
              </a:rPr>
              <a:t>Проведение общегородских (праздничных) мероприятий: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2025 год – 5 000,0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2026 год – 5 000,0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2027 год – 5 000,0 тыс. руб.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54D6314F-EF1D-7364-E7A3-7848BCE54CB5}"/>
              </a:ext>
            </a:extLst>
          </p:cNvPr>
          <p:cNvSpPr/>
          <p:nvPr/>
        </p:nvSpPr>
        <p:spPr>
          <a:xfrm>
            <a:off x="1343024" y="4943477"/>
            <a:ext cx="3781425" cy="106560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u="sng" dirty="0">
                <a:solidFill>
                  <a:schemeClr val="tx1"/>
                </a:solidFill>
              </a:rPr>
              <a:t>Обеспечение пожарной безопасности учреждений культуры и молодёжной политики: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2025 год – 640,0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2026 год – 15,9 тыс. руб.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91CBF3E0-53C5-F455-2D12-31AF97CEAFD2}"/>
              </a:ext>
            </a:extLst>
          </p:cNvPr>
          <p:cNvSpPr/>
          <p:nvPr/>
        </p:nvSpPr>
        <p:spPr>
          <a:xfrm>
            <a:off x="6096000" y="4943477"/>
            <a:ext cx="4400550" cy="115966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u="sng" dirty="0">
                <a:solidFill>
                  <a:schemeClr val="tx1"/>
                </a:solidFill>
              </a:rPr>
              <a:t>Прочие мероприятия в области культуры и молодёжной политики: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2025 год – 9 491,9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2026 год – 1 784,3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2027 год – 3 079,0</a:t>
            </a:r>
          </a:p>
        </p:txBody>
      </p:sp>
    </p:spTree>
    <p:extLst>
      <p:ext uri="{BB962C8B-B14F-4D97-AF65-F5344CB8AC3E}">
        <p14:creationId xmlns:p14="http://schemas.microsoft.com/office/powerpoint/2010/main" val="18595301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4FC702-4332-C715-EE5C-1328331C4F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6D94A4-937D-3C82-26FC-04E258F72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825"/>
            <a:ext cx="10515600" cy="179069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500" i="1" dirty="0"/>
              <a:t>Муниципальная программа Ейского городского поселения Ейского района </a:t>
            </a:r>
            <a:r>
              <a:rPr lang="ru-RU" sz="2500" b="1" i="1" dirty="0"/>
              <a:t>«Социально-экономическое и территориальное развитие Ейского городского поселения Ейского района»</a:t>
            </a:r>
            <a:br>
              <a:rPr lang="ru-RU" sz="2500" b="1" i="1" dirty="0"/>
            </a:br>
            <a:r>
              <a:rPr lang="ru-RU" sz="2200" b="1" i="1" dirty="0"/>
              <a:t>Всего запланировано за финансовое обеспечение мероприятий программы на 2025 год –                     5 301,4 тыс. руб., на 2026 год – 8 069,9 тыс. руб., на 2027 год – 2 250,4 тыс. руб.</a:t>
            </a:r>
            <a:br>
              <a:rPr lang="ru-RU" sz="2500" b="1" i="1" dirty="0"/>
            </a:br>
            <a:endParaRPr lang="ru-RU" sz="25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1934E1-E0E4-261D-AF72-89A255FA9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4524"/>
            <a:ext cx="10515600" cy="4262439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F118267D-C27F-C606-7EF6-57E2D97997F4}"/>
              </a:ext>
            </a:extLst>
          </p:cNvPr>
          <p:cNvSpPr/>
          <p:nvPr/>
        </p:nvSpPr>
        <p:spPr>
          <a:xfrm>
            <a:off x="1019175" y="1933576"/>
            <a:ext cx="4752975" cy="1790699"/>
          </a:xfrm>
          <a:prstGeom prst="roundRect">
            <a:avLst/>
          </a:prstGeom>
          <a:gradFill flip="none" rotWithShape="1">
            <a:gsLst>
              <a:gs pos="1500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86000">
                <a:schemeClr val="accent1">
                  <a:satMod val="120000"/>
                  <a:shade val="78000"/>
                  <a:alpha val="16000"/>
                  <a:lumMod val="89000"/>
                  <a:lumOff val="11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u="sng" dirty="0">
                <a:solidFill>
                  <a:schemeClr val="tx1"/>
                </a:solidFill>
              </a:rPr>
              <a:t>Поддержка территориального самоуправления: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На 2025 год – 1 836,0тыс.руб.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На 2026 год  - 1 836,0 </a:t>
            </a:r>
            <a:r>
              <a:rPr lang="ru-RU" dirty="0" err="1">
                <a:solidFill>
                  <a:schemeClr val="tx1"/>
                </a:solidFill>
              </a:rPr>
              <a:t>тыс.руб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На 2027 год – 1 836,0 тыс. руб.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45284D0D-C237-D8C3-5C44-0F261BC516AB}"/>
              </a:ext>
            </a:extLst>
          </p:cNvPr>
          <p:cNvSpPr/>
          <p:nvPr/>
        </p:nvSpPr>
        <p:spPr>
          <a:xfrm>
            <a:off x="6696075" y="2000251"/>
            <a:ext cx="4105275" cy="185737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solidFill>
              <a:schemeClr val="accent1">
                <a:shade val="15000"/>
                <a:alpha val="49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u="sng" dirty="0">
                <a:solidFill>
                  <a:schemeClr val="tx1"/>
                </a:solidFill>
              </a:rPr>
              <a:t>Развитие (расширение) инженерной инфраструктуры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2025 год – 3 051,0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2026 год – 5 819,5 тыс. руб.;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62584A8C-224E-5C94-8338-45FD14DFAE7F}"/>
              </a:ext>
            </a:extLst>
          </p:cNvPr>
          <p:cNvSpPr/>
          <p:nvPr/>
        </p:nvSpPr>
        <p:spPr>
          <a:xfrm>
            <a:off x="3562349" y="3990974"/>
            <a:ext cx="4752975" cy="187642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Взносы в ассоциацию муниципальных образований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На 2025 год – 414,4тыс.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На 2026 год – 414,4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На 2027 год – 414,4 тыс. руб.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219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87C555D-D66B-7545-2660-EFB6C0D566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C96FC5-AF34-E65B-0ADB-678DF3808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825"/>
            <a:ext cx="10515600" cy="1790699"/>
          </a:xfrm>
        </p:spPr>
        <p:txBody>
          <a:bodyPr>
            <a:normAutofit/>
          </a:bodyPr>
          <a:lstStyle/>
          <a:p>
            <a:pPr algn="ctr"/>
            <a:r>
              <a:rPr lang="ru-RU" sz="2500" i="1" dirty="0"/>
              <a:t>Муниципальная программа Ейского городского поселения Ейского района </a:t>
            </a:r>
            <a:r>
              <a:rPr lang="ru-RU" sz="2500" b="1" i="1" dirty="0"/>
              <a:t>«Повышение эффективности управления муниципальной собственности»</a:t>
            </a:r>
            <a:br>
              <a:rPr lang="ru-RU" sz="2500" b="1" i="1" dirty="0"/>
            </a:br>
            <a:r>
              <a:rPr lang="ru-RU" sz="2200" dirty="0"/>
              <a:t>Всего запланировано на финансовое обеспечение мероприятий программы на 2025 год – 10 048,6 тыс. руб., на 2026 год – 10 048,6 </a:t>
            </a:r>
            <a:r>
              <a:rPr lang="ru-RU" sz="2200" dirty="0" err="1"/>
              <a:t>тыс.руб</a:t>
            </a:r>
            <a:r>
              <a:rPr lang="ru-RU" sz="2200" dirty="0"/>
              <a:t>., на 2027 год – 10 048,6 тыс. руб.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7FB475-EC00-584A-2320-5D67B7B88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350"/>
            <a:ext cx="10515600" cy="4519613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7175B0AC-EC2D-6380-CAB8-A9DB8FDCE6B8}"/>
              </a:ext>
            </a:extLst>
          </p:cNvPr>
          <p:cNvSpPr/>
          <p:nvPr/>
        </p:nvSpPr>
        <p:spPr>
          <a:xfrm>
            <a:off x="1019175" y="1933576"/>
            <a:ext cx="4752975" cy="1790699"/>
          </a:xfrm>
          <a:prstGeom prst="roundRect">
            <a:avLst/>
          </a:prstGeom>
          <a:gradFill flip="none" rotWithShape="1">
            <a:gsLst>
              <a:gs pos="1500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86000">
                <a:schemeClr val="accent1">
                  <a:satMod val="120000"/>
                  <a:shade val="78000"/>
                  <a:alpha val="16000"/>
                  <a:lumMod val="89000"/>
                  <a:lumOff val="11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u="sng" dirty="0">
                <a:solidFill>
                  <a:schemeClr val="tx1"/>
                </a:solidFill>
              </a:rPr>
              <a:t>Содержание и обслуживание имущества, составляющего муниципальную казну: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На 2025 год – 865,0 </a:t>
            </a:r>
            <a:r>
              <a:rPr lang="ru-RU" dirty="0" err="1">
                <a:solidFill>
                  <a:schemeClr val="tx1"/>
                </a:solidFill>
              </a:rPr>
              <a:t>тыс.руб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На 2026 год  - 865,0 </a:t>
            </a:r>
            <a:r>
              <a:rPr lang="ru-RU" dirty="0" err="1">
                <a:solidFill>
                  <a:schemeClr val="tx1"/>
                </a:solidFill>
              </a:rPr>
              <a:t>тыс.руб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На 2027 год – 865,0 тыс. руб.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691F7818-D682-20AB-70CC-3F103233D4A0}"/>
              </a:ext>
            </a:extLst>
          </p:cNvPr>
          <p:cNvSpPr/>
          <p:nvPr/>
        </p:nvSpPr>
        <p:spPr>
          <a:xfrm>
            <a:off x="6667500" y="1657351"/>
            <a:ext cx="4105275" cy="185737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solidFill>
              <a:schemeClr val="accent1">
                <a:shade val="15000"/>
                <a:alpha val="49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u="sng" dirty="0">
                <a:solidFill>
                  <a:schemeClr val="tx1"/>
                </a:solidFill>
              </a:rPr>
              <a:t>Оценка недвижимости, признание прав и регулирование отношений, связанных с муниципальной собственностью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2025 год – 600,0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2026 год – 600,0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2027 год – 600,0 тыс. руб.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DCD08D51-B989-5F10-4D6C-69786F814468}"/>
              </a:ext>
            </a:extLst>
          </p:cNvPr>
          <p:cNvSpPr/>
          <p:nvPr/>
        </p:nvSpPr>
        <p:spPr>
          <a:xfrm>
            <a:off x="3562349" y="3990974"/>
            <a:ext cx="4752975" cy="187642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Финансовое обеспечение деятельности управления имущественных и земельных отношений администрации Ейского городского поселения Ейского района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на 2025 год – 8 583,6тыс.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на 2026 год – 8 583,6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на 2027 год – 8 583,6 тыс. руб.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2698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58EAF52-11CE-4638-5BF2-A37D96F005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EDCC58-5017-FD14-70BF-2A189C184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825"/>
            <a:ext cx="10515600" cy="1790699"/>
          </a:xfrm>
        </p:spPr>
        <p:txBody>
          <a:bodyPr>
            <a:normAutofit/>
          </a:bodyPr>
          <a:lstStyle/>
          <a:p>
            <a:pPr algn="ctr"/>
            <a:r>
              <a:rPr lang="ru-RU" sz="2500" i="1" dirty="0"/>
              <a:t>Муниципальная программа Ейского городского поселения Ейского района </a:t>
            </a:r>
            <a:r>
              <a:rPr lang="ru-RU" sz="2500" b="1" i="1" dirty="0"/>
              <a:t>«Развитие гражданского общества»</a:t>
            </a:r>
            <a:br>
              <a:rPr lang="ru-RU" sz="2500" b="1" i="1" dirty="0"/>
            </a:br>
            <a:r>
              <a:rPr lang="ru-RU" sz="2000" dirty="0"/>
              <a:t>Всего запланировано финансового обеспечения на 2025 год – 14 727,6 тыс. руб., на 2026 год –    1 112,0 тыс. руб., на 2027 год – 1 112,0 тыс. руб.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344895-C435-7F85-84B0-62A89C5AC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350"/>
            <a:ext cx="10515600" cy="4519613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E6222533-C5F8-D5AF-68F5-114DCA249098}"/>
              </a:ext>
            </a:extLst>
          </p:cNvPr>
          <p:cNvSpPr/>
          <p:nvPr/>
        </p:nvSpPr>
        <p:spPr>
          <a:xfrm>
            <a:off x="8001002" y="2212180"/>
            <a:ext cx="3428998" cy="140731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solidFill>
              <a:schemeClr val="accent1">
                <a:shade val="15000"/>
                <a:alpha val="49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u="sng" dirty="0">
                <a:solidFill>
                  <a:schemeClr val="tx1"/>
                </a:solidFill>
              </a:rPr>
              <a:t>Информирование населения: 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2025 год – 773,7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2026 год – 632,0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2027 год  - 632,0 тыс. руб.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DF5D421B-620E-BFDB-8ED2-33DDF4AD5DFC}"/>
              </a:ext>
            </a:extLst>
          </p:cNvPr>
          <p:cNvSpPr/>
          <p:nvPr/>
        </p:nvSpPr>
        <p:spPr>
          <a:xfrm>
            <a:off x="914400" y="2212180"/>
            <a:ext cx="3276600" cy="14073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Финансовая поддержка хуторских казачьих обществ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На 2025 год – 180,0тыс.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На 2026 год – 180,0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На 2027 год – 180,0 тыс. руб.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E7F6432A-5BB3-D33F-9123-33E32EDB3E42}"/>
              </a:ext>
            </a:extLst>
          </p:cNvPr>
          <p:cNvSpPr/>
          <p:nvPr/>
        </p:nvSpPr>
        <p:spPr>
          <a:xfrm>
            <a:off x="4524375" y="2212180"/>
            <a:ext cx="3276600" cy="140731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u="sng" dirty="0">
                <a:solidFill>
                  <a:schemeClr val="tx1"/>
                </a:solidFill>
              </a:rPr>
              <a:t>Поддержка деятельности общественных организаций: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2025 год  - 300,0 тыс. </a:t>
            </a:r>
            <a:r>
              <a:rPr lang="ru-RU" sz="1400" dirty="0" err="1">
                <a:solidFill>
                  <a:schemeClr val="tx1"/>
                </a:solidFill>
              </a:rPr>
              <a:t>руб</a:t>
            </a:r>
            <a:r>
              <a:rPr lang="ru-RU" sz="1400" dirty="0">
                <a:solidFill>
                  <a:schemeClr val="tx1"/>
                </a:solidFill>
              </a:rPr>
              <a:t>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2026 год – 300,0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2027 год – 300,0 тыс. руб.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15602220-2EDC-3F45-5A9B-936FF0EF0F30}"/>
              </a:ext>
            </a:extLst>
          </p:cNvPr>
          <p:cNvSpPr/>
          <p:nvPr/>
        </p:nvSpPr>
        <p:spPr>
          <a:xfrm>
            <a:off x="914400" y="4206475"/>
            <a:ext cx="4152900" cy="14073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u="sng" dirty="0">
                <a:solidFill>
                  <a:schemeClr val="tx1"/>
                </a:solidFill>
              </a:rPr>
              <a:t>Организация и проведение физкультурно-оздоровительных и спортивных мероприятий: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2025 год – 1 800,0 </a:t>
            </a:r>
            <a:r>
              <a:rPr lang="ru-RU" sz="1400" dirty="0" err="1">
                <a:solidFill>
                  <a:schemeClr val="tx1"/>
                </a:solidFill>
              </a:rPr>
              <a:t>тыс.руб</a:t>
            </a:r>
            <a:r>
              <a:rPr lang="ru-RU" sz="1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67850A90-2915-3DA0-5F79-E938E969B40B}"/>
              </a:ext>
            </a:extLst>
          </p:cNvPr>
          <p:cNvSpPr/>
          <p:nvPr/>
        </p:nvSpPr>
        <p:spPr>
          <a:xfrm>
            <a:off x="5981700" y="4548187"/>
            <a:ext cx="3276600" cy="130492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u="sng" dirty="0">
                <a:solidFill>
                  <a:schemeClr val="tx1"/>
                </a:solidFill>
              </a:rPr>
              <a:t>Создание многофункциональных спортивно-игровых площадок: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2025 год – 11 673,9 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37717342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C60A6F7-B619-6119-EF6F-8074B9583F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E15257-7735-2A4D-8D74-19FFEF39C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825"/>
            <a:ext cx="10515600" cy="1790699"/>
          </a:xfrm>
        </p:spPr>
        <p:txBody>
          <a:bodyPr>
            <a:normAutofit/>
          </a:bodyPr>
          <a:lstStyle/>
          <a:p>
            <a:pPr algn="ctr"/>
            <a:r>
              <a:rPr lang="ru-RU" sz="2000" i="1" dirty="0"/>
              <a:t>НЕПРОГРАММНЫЕ НАПРАВЛЕНИЯ РАСХОДОВ</a:t>
            </a:r>
            <a:br>
              <a:rPr lang="ru-RU" sz="2000" i="1" dirty="0"/>
            </a:br>
            <a:r>
              <a:rPr lang="ru-RU" sz="2000" i="1" dirty="0"/>
              <a:t> </a:t>
            </a:r>
            <a:r>
              <a:rPr lang="ru-RU" sz="2000" dirty="0"/>
              <a:t>Всего запланировано финансового обеспечения на 2025 год – 110 583,1 тыс. руб., на 2026 год – 108 495,5тыс. руб., на 2027 год – 108 669,4тыс. руб.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E2E24F-23F3-C6B4-F7EF-683DBBC3D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7350"/>
            <a:ext cx="10515600" cy="4519613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E7902CF9-3818-2FB1-6DE6-1F8C2491A65A}"/>
              </a:ext>
            </a:extLst>
          </p:cNvPr>
          <p:cNvSpPr/>
          <p:nvPr/>
        </p:nvSpPr>
        <p:spPr>
          <a:xfrm>
            <a:off x="4438647" y="1734444"/>
            <a:ext cx="2762253" cy="122872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solidFill>
              <a:schemeClr val="accent1">
                <a:shade val="15000"/>
                <a:alpha val="49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u="sng" dirty="0">
                <a:solidFill>
                  <a:schemeClr val="tx1"/>
                </a:solidFill>
              </a:rPr>
              <a:t>Обеспечение деятельности представительного органа: 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2025 год – 720,0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2026 год – 720,0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2027 год  - 720,0 тыс. руб.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C61A286F-F0D3-F1EF-51EB-49F0119DF8D6}"/>
              </a:ext>
            </a:extLst>
          </p:cNvPr>
          <p:cNvSpPr/>
          <p:nvPr/>
        </p:nvSpPr>
        <p:spPr>
          <a:xfrm>
            <a:off x="971549" y="1736525"/>
            <a:ext cx="3209922" cy="104656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u="sng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Обеспечение деятельности высшего органа исполнительной власти :</a:t>
            </a:r>
            <a:r>
              <a:rPr lang="ru-RU" sz="1400" i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На 2025 год 2 091,5тыс.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На 2026 год – 2 091,5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</a:rPr>
              <a:t>На 2027 год – 2 091,5 тыс. руб.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D9498F6A-57BA-72C2-47C0-1036A6508151}"/>
              </a:ext>
            </a:extLst>
          </p:cNvPr>
          <p:cNvSpPr/>
          <p:nvPr/>
        </p:nvSpPr>
        <p:spPr>
          <a:xfrm>
            <a:off x="1495426" y="3370063"/>
            <a:ext cx="4714875" cy="14097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u="sng" dirty="0">
                <a:solidFill>
                  <a:schemeClr val="tx1"/>
                </a:solidFill>
              </a:rPr>
              <a:t>Обеспечение деятельности администрации (содержание администрации городского поселения, МКУ «ЦОД ОМС», резервный фонд администрации и пр.):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2025 год  - 106 954,2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2026 год – 104 866,6 тыс. руб.;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2027 год – 105 040,5 тыс. руб.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FACB4D0E-6A15-AB7E-25B7-E61511355FB5}"/>
              </a:ext>
            </a:extLst>
          </p:cNvPr>
          <p:cNvSpPr/>
          <p:nvPr/>
        </p:nvSpPr>
        <p:spPr>
          <a:xfrm>
            <a:off x="7781918" y="1734445"/>
            <a:ext cx="3162307" cy="114210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Обеспечение деятельности контрольно-счётной палаты: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На 2025 год – 765,7 тыс. руб.;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На 2026 год – 765,7 тыс. руб.;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На 2027 год – 765,7 </a:t>
            </a:r>
            <a:r>
              <a:rPr lang="ru-RU" sz="1200" dirty="0" err="1">
                <a:solidFill>
                  <a:schemeClr val="tx1"/>
                </a:solidFill>
              </a:rPr>
              <a:t>тыс.руб</a:t>
            </a:r>
            <a:r>
              <a:rPr lang="ru-RU" sz="12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0D09716C-222B-55E1-F7AE-F24EC2272534}"/>
              </a:ext>
            </a:extLst>
          </p:cNvPr>
          <p:cNvSpPr/>
          <p:nvPr/>
        </p:nvSpPr>
        <p:spPr>
          <a:xfrm>
            <a:off x="6867527" y="3676650"/>
            <a:ext cx="4210048" cy="101917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Оплата процентов по муниципальному долгу: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по 52,0 тыс. руб. ежегодно.</a:t>
            </a:r>
          </a:p>
        </p:txBody>
      </p:sp>
    </p:spTree>
    <p:extLst>
      <p:ext uri="{BB962C8B-B14F-4D97-AF65-F5344CB8AC3E}">
        <p14:creationId xmlns:p14="http://schemas.microsoft.com/office/powerpoint/2010/main" val="11129172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08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F233AF-3326-35DB-1156-0EF211097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Муниципальный долг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E3666F-1A8D-92C8-4F74-F452F79AF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Муниципальный долг по состоянию на 1 января 2025 года прогнозируется на уровне 51 960,0 тыс. рублей, из них:</a:t>
            </a:r>
          </a:p>
          <a:p>
            <a:pPr marL="0" indent="0">
              <a:buNone/>
            </a:pPr>
            <a:r>
              <a:rPr lang="ru-RU" dirty="0"/>
              <a:t>43 560,0 тыс. рублей – задолженность перед краевым бюджетом;</a:t>
            </a:r>
          </a:p>
          <a:p>
            <a:pPr marL="0" indent="0">
              <a:buNone/>
            </a:pPr>
            <a:r>
              <a:rPr lang="ru-RU" dirty="0"/>
              <a:t>8 400,0 тыс. рублей – задолженность перед бюджетом муниципального образования Ейский район.</a:t>
            </a:r>
          </a:p>
          <a:p>
            <a:pPr marL="0" indent="0">
              <a:buNone/>
            </a:pPr>
            <a:r>
              <a:rPr lang="ru-RU" dirty="0"/>
              <a:t>На период 2025 -2027 год увеличение муниципального долга не планируется.</a:t>
            </a:r>
          </a:p>
        </p:txBody>
      </p:sp>
    </p:spTree>
    <p:extLst>
      <p:ext uri="{BB962C8B-B14F-4D97-AF65-F5344CB8AC3E}">
        <p14:creationId xmlns:p14="http://schemas.microsoft.com/office/powerpoint/2010/main" val="703719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Основные показатели проекта местного бюджета </a:t>
            </a:r>
            <a:r>
              <a:rPr lang="ru-RU" sz="2800" dirty="0"/>
              <a:t>(</a:t>
            </a:r>
            <a:r>
              <a:rPr lang="ru-RU" sz="2800" dirty="0" err="1"/>
              <a:t>тыс.руб</a:t>
            </a:r>
            <a:r>
              <a:rPr lang="ru-RU" sz="2800" dirty="0"/>
              <a:t>.)</a:t>
            </a:r>
            <a:br>
              <a:rPr lang="ru-RU" sz="2800" dirty="0"/>
            </a:b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8726464"/>
              </p:ext>
            </p:extLst>
          </p:nvPr>
        </p:nvGraphicFramePr>
        <p:xfrm>
          <a:off x="838200" y="1690689"/>
          <a:ext cx="10515600" cy="421845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56522">
                  <a:extLst>
                    <a:ext uri="{9D8B030D-6E8A-4147-A177-3AD203B41FA5}">
                      <a16:colId xmlns:a16="http://schemas.microsoft.com/office/drawing/2014/main" val="2156784837"/>
                    </a:ext>
                  </a:extLst>
                </a:gridCol>
                <a:gridCol w="1848678">
                  <a:extLst>
                    <a:ext uri="{9D8B030D-6E8A-4147-A177-3AD203B41FA5}">
                      <a16:colId xmlns:a16="http://schemas.microsoft.com/office/drawing/2014/main" val="2443676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64826632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68304817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7464092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20026846"/>
                    </a:ext>
                  </a:extLst>
                </a:gridCol>
              </a:tblGrid>
              <a:tr h="38973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Показатель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2023 год (отчёт)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Утверждено на 2024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по состоянию на 01.11.2024г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Проект бюджета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8113846"/>
                  </a:ext>
                </a:extLst>
              </a:tr>
              <a:tr h="17915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2025 год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2026 год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2027 год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9323295"/>
                  </a:ext>
                </a:extLst>
              </a:tr>
              <a:tr h="684101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1 764 667,1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883 291,3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673 909,3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670 570,7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679 984,6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524979"/>
                  </a:ext>
                </a:extLst>
              </a:tr>
              <a:tr h="616285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Расходы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1 721 673,4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964 138,1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673 909,3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670 570,7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679 984,6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6233660"/>
                  </a:ext>
                </a:extLst>
              </a:tr>
              <a:tr h="736758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Дефицит/профицит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+42 993,7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-80 846,8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8826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117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Autofit/>
          </a:bodyPr>
          <a:lstStyle/>
          <a:p>
            <a:r>
              <a:rPr lang="ru-RU" sz="2500" dirty="0">
                <a:latin typeface="Bookman Old Style" panose="02050604050505020204" pitchFamily="18" charset="0"/>
              </a:rPr>
              <a:t>Доходы бюджета - поступающие в бюджет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бюджета.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5183047"/>
              </p:ext>
            </p:extLst>
          </p:nvPr>
        </p:nvGraphicFramePr>
        <p:xfrm>
          <a:off x="649356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EFDEEC1A-424D-B24D-459E-C3D5CF49F5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209878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641662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7144"/>
          </a:xfrm>
        </p:spPr>
        <p:txBody>
          <a:bodyPr>
            <a:noAutofit/>
          </a:bodyPr>
          <a:lstStyle/>
          <a:p>
            <a:pPr algn="ctr"/>
            <a:r>
              <a:rPr lang="ru-RU" sz="3500" dirty="0">
                <a:latin typeface="Bookman Old Style" panose="02050604050505020204" pitchFamily="18" charset="0"/>
              </a:rPr>
              <a:t>Структура доходов местного бюджета на 2025 год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335885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7427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7996"/>
          </a:xfrm>
        </p:spPr>
        <p:txBody>
          <a:bodyPr>
            <a:normAutofit/>
          </a:bodyPr>
          <a:lstStyle/>
          <a:p>
            <a:pPr algn="ctr"/>
            <a:r>
              <a:rPr lang="ru-RU" sz="3500" dirty="0">
                <a:latin typeface="Bookman Old Style" panose="02050604050505020204" pitchFamily="18" charset="0"/>
              </a:rPr>
              <a:t>Доходы </a:t>
            </a:r>
            <a:r>
              <a:rPr lang="ru-RU" sz="3500">
                <a:latin typeface="Bookman Old Style" panose="02050604050505020204" pitchFamily="18" charset="0"/>
              </a:rPr>
              <a:t>местного бюджета, </a:t>
            </a:r>
            <a:r>
              <a:rPr lang="ru-RU" sz="2800" dirty="0" err="1">
                <a:latin typeface="Bookman Old Style" panose="02050604050505020204" pitchFamily="18" charset="0"/>
              </a:rPr>
              <a:t>тыс.руб</a:t>
            </a:r>
            <a:r>
              <a:rPr lang="ru-RU" sz="2800" dirty="0">
                <a:latin typeface="Bookman Old Style" panose="02050604050505020204" pitchFamily="18" charset="0"/>
              </a:rPr>
              <a:t>.</a:t>
            </a:r>
            <a:r>
              <a:rPr lang="ru-RU" sz="3500" dirty="0">
                <a:latin typeface="Bookman Old Style" panose="02050604050505020204" pitchFamily="18" charset="0"/>
              </a:rPr>
              <a:t>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5037696"/>
              </p:ext>
            </p:extLst>
          </p:nvPr>
        </p:nvGraphicFramePr>
        <p:xfrm>
          <a:off x="626166" y="983974"/>
          <a:ext cx="10727638" cy="5487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4809">
                  <a:extLst>
                    <a:ext uri="{9D8B030D-6E8A-4147-A177-3AD203B41FA5}">
                      <a16:colId xmlns:a16="http://schemas.microsoft.com/office/drawing/2014/main" val="610046321"/>
                    </a:ext>
                  </a:extLst>
                </a:gridCol>
                <a:gridCol w="1064652">
                  <a:extLst>
                    <a:ext uri="{9D8B030D-6E8A-4147-A177-3AD203B41FA5}">
                      <a16:colId xmlns:a16="http://schemas.microsoft.com/office/drawing/2014/main" val="1456511136"/>
                    </a:ext>
                  </a:extLst>
                </a:gridCol>
                <a:gridCol w="1338419">
                  <a:extLst>
                    <a:ext uri="{9D8B030D-6E8A-4147-A177-3AD203B41FA5}">
                      <a16:colId xmlns:a16="http://schemas.microsoft.com/office/drawing/2014/main" val="3094069692"/>
                    </a:ext>
                  </a:extLst>
                </a:gridCol>
                <a:gridCol w="983536">
                  <a:extLst>
                    <a:ext uri="{9D8B030D-6E8A-4147-A177-3AD203B41FA5}">
                      <a16:colId xmlns:a16="http://schemas.microsoft.com/office/drawing/2014/main" val="1673956121"/>
                    </a:ext>
                  </a:extLst>
                </a:gridCol>
                <a:gridCol w="882140">
                  <a:extLst>
                    <a:ext uri="{9D8B030D-6E8A-4147-A177-3AD203B41FA5}">
                      <a16:colId xmlns:a16="http://schemas.microsoft.com/office/drawing/2014/main" val="3694394975"/>
                    </a:ext>
                  </a:extLst>
                </a:gridCol>
                <a:gridCol w="1084931">
                  <a:extLst>
                    <a:ext uri="{9D8B030D-6E8A-4147-A177-3AD203B41FA5}">
                      <a16:colId xmlns:a16="http://schemas.microsoft.com/office/drawing/2014/main" val="1989987966"/>
                    </a:ext>
                  </a:extLst>
                </a:gridCol>
                <a:gridCol w="1149151">
                  <a:extLst>
                    <a:ext uri="{9D8B030D-6E8A-4147-A177-3AD203B41FA5}">
                      <a16:colId xmlns:a16="http://schemas.microsoft.com/office/drawing/2014/main" val="2025265096"/>
                    </a:ext>
                  </a:extLst>
                </a:gridCol>
              </a:tblGrid>
              <a:tr h="44315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дохода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Фактические поступления за 2023 год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Плановые показатели на 2024 год по состоянию на 01.11.2024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Прогнозные показатели проекта бюджета на 2025-2027 годов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116096"/>
                  </a:ext>
                </a:extLst>
              </a:tr>
              <a:tr h="3783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2025 год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Прогнозные показатели на 2026 год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Прогнозные показатели на 2026 год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69112"/>
                  </a:ext>
                </a:extLst>
              </a:tr>
              <a:tr h="5103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Прогноз поступлений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Удельный вес в общей сумме доходов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292239"/>
                  </a:ext>
                </a:extLst>
              </a:tr>
              <a:tr h="3264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237 335,90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260 916,70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278 779,80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45,7%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287 180,80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295 773,70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1447098"/>
                  </a:ext>
                </a:extLst>
              </a:tr>
              <a:tr h="2782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имущество физ.лиц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55 907,00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50 500,00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57 120,00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9,4%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58 262,00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59 428,00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187089"/>
                  </a:ext>
                </a:extLst>
              </a:tr>
              <a:tr h="2882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Земельный налог юридических лиц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47 204,80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45 400,00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46 300,00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7,6%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47 000,00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47 950,00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1758304"/>
                  </a:ext>
                </a:extLst>
              </a:tr>
              <a:tr h="298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Земельный налог физических лиц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18 197,60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17 500,00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20 298,00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3,3%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20 706,00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21 120,00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0844672"/>
                  </a:ext>
                </a:extLst>
              </a:tr>
              <a:tr h="2882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уплаты акцизов на нефтепродукты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22 283,40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20 840,10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23 643,70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3,9%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24 732,70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32 812,20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2000092"/>
                  </a:ext>
                </a:extLst>
              </a:tr>
              <a:tr h="1888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Туристический налог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11 800,00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1,9%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15 000,00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16 000,00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2809686"/>
                  </a:ext>
                </a:extLst>
              </a:tr>
              <a:tr h="3210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Единый сельскохозяйственный налог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4 749,00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5 200,00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4 892,50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5 039,50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5 190,50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680772"/>
                  </a:ext>
                </a:extLst>
              </a:tr>
              <a:tr h="2882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Арендная плата за земельные участки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55 896,90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69 850,00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52 650,00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8,6%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55 048,00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57 343,00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7985677"/>
                  </a:ext>
                </a:extLst>
              </a:tr>
              <a:tr h="298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Аренда муниципального имущества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67 466,40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71 675,80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87 811,30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14,4%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88 508,10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89 431,10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465661"/>
                  </a:ext>
                </a:extLst>
              </a:tr>
              <a:tr h="2683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поступления от использования имущества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11 186,00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11 648,00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12 759,50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12 518,90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12 331,40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1090395"/>
                  </a:ext>
                </a:extLst>
              </a:tr>
              <a:tr h="6261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поступления (доходы от парковок, от оказания платных услуг, компенсации затрат бюджета,от реализации муниципального имущества и пр.)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22 108,50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40 412,30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14 333,30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2,3%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13 125,70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13 380,90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1296244"/>
                  </a:ext>
                </a:extLst>
              </a:tr>
              <a:tr h="3783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собственных доходов: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542 335,50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593 942,90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610 388,10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627 121,70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650 760,80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2782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4119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8058"/>
          </a:xfrm>
        </p:spPr>
        <p:txBody>
          <a:bodyPr>
            <a:noAutofit/>
          </a:bodyPr>
          <a:lstStyle/>
          <a:p>
            <a:pPr algn="ctr"/>
            <a:r>
              <a:rPr lang="ru-RU" sz="3500" dirty="0">
                <a:latin typeface="Bookman Old Style" panose="02050604050505020204" pitchFamily="18" charset="0"/>
              </a:rPr>
              <a:t>Структура собственных доходов местного бюджета на 2025 год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8863445"/>
              </p:ext>
            </p:extLst>
          </p:nvPr>
        </p:nvGraphicFramePr>
        <p:xfrm>
          <a:off x="838200" y="1292225"/>
          <a:ext cx="10515600" cy="4884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163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68358"/>
            <a:ext cx="10515600" cy="9740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500" dirty="0">
                <a:latin typeface="Bookman Old Style" panose="02050604050505020204" pitchFamily="18" charset="0"/>
              </a:rPr>
              <a:t>Безвозмездные поступления местного бюджета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2347648"/>
              </p:ext>
            </p:extLst>
          </p:nvPr>
        </p:nvGraphicFramePr>
        <p:xfrm>
          <a:off x="838200" y="1242389"/>
          <a:ext cx="10515600" cy="5373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435">
                  <a:extLst>
                    <a:ext uri="{9D8B030D-6E8A-4147-A177-3AD203B41FA5}">
                      <a16:colId xmlns:a16="http://schemas.microsoft.com/office/drawing/2014/main" val="4078304036"/>
                    </a:ext>
                  </a:extLst>
                </a:gridCol>
                <a:gridCol w="6182139">
                  <a:extLst>
                    <a:ext uri="{9D8B030D-6E8A-4147-A177-3AD203B41FA5}">
                      <a16:colId xmlns:a16="http://schemas.microsoft.com/office/drawing/2014/main" val="3740201548"/>
                    </a:ext>
                  </a:extLst>
                </a:gridCol>
                <a:gridCol w="1172817">
                  <a:extLst>
                    <a:ext uri="{9D8B030D-6E8A-4147-A177-3AD203B41FA5}">
                      <a16:colId xmlns:a16="http://schemas.microsoft.com/office/drawing/2014/main" val="1039261291"/>
                    </a:ext>
                  </a:extLst>
                </a:gridCol>
                <a:gridCol w="1222513">
                  <a:extLst>
                    <a:ext uri="{9D8B030D-6E8A-4147-A177-3AD203B41FA5}">
                      <a16:colId xmlns:a16="http://schemas.microsoft.com/office/drawing/2014/main" val="1302332082"/>
                    </a:ext>
                  </a:extLst>
                </a:gridCol>
                <a:gridCol w="1573696">
                  <a:extLst>
                    <a:ext uri="{9D8B030D-6E8A-4147-A177-3AD203B41FA5}">
                      <a16:colId xmlns:a16="http://schemas.microsoft.com/office/drawing/2014/main" val="820125262"/>
                    </a:ext>
                  </a:extLst>
                </a:gridCol>
              </a:tblGrid>
              <a:tr h="494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Сумма на 2025 год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Сумма на 2026 год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Сумма на 2027 год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1229089"/>
                  </a:ext>
                </a:extLst>
              </a:tr>
              <a:tr h="37018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Всего, тыс. руб.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63 521,2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43 449,0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29 223,8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1745649"/>
                  </a:ext>
                </a:extLst>
              </a:tr>
              <a:tr h="24941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4883697"/>
                  </a:ext>
                </a:extLst>
              </a:tr>
              <a:tr h="494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Дотации бюджетам городских поселений на выравнивание бюджетной обеспеченности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44 101,2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29 834,4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28 711,4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0902674"/>
                  </a:ext>
                </a:extLst>
              </a:tr>
              <a:tr h="494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Субвенции бюджетам городских поселений на выполнение передаваемых полномочий субъектов Российской Федерации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9121466"/>
                  </a:ext>
                </a:extLst>
              </a:tr>
              <a:tr h="7378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Субсидии бюджетам городских поселений на софинансирование капитальных вложений в объекты муниципальной собственности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5 170,8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7211856"/>
                  </a:ext>
                </a:extLst>
              </a:tr>
              <a:tr h="494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Субсидии бюджетам городских поселений на реализацию мероприятий по обеспечению жильем молодых семей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7 114,6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7 544,9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152701"/>
                  </a:ext>
                </a:extLst>
              </a:tr>
              <a:tr h="494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Субсидии бюджетам городских поселений на поддержку отрасли культуры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376,6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386,5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397404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субсидии бюджетам поселений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11 416,4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8613626"/>
                  </a:ext>
                </a:extLst>
              </a:tr>
              <a:tr h="12246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Межбюджетные трансферты, передаваемые бюджетам городских поселений из бюджетов муниципальных районов на осуществление  части  полномочий по решению вопросов местного значения в соответствии с заключенными соглашениями             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500,0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340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7607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3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7753"/>
          </a:xfrm>
        </p:spPr>
        <p:txBody>
          <a:bodyPr>
            <a:normAutofit/>
          </a:bodyPr>
          <a:lstStyle/>
          <a:p>
            <a:pPr algn="ctr"/>
            <a:r>
              <a:rPr lang="ru-RU" sz="3500" i="1" dirty="0">
                <a:latin typeface="Bookman Old Style" panose="02050604050505020204" pitchFamily="18" charset="0"/>
              </a:rPr>
              <a:t>Расходы местного бюджета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491320"/>
              </p:ext>
            </p:extLst>
          </p:nvPr>
        </p:nvGraphicFramePr>
        <p:xfrm>
          <a:off x="838200" y="1073430"/>
          <a:ext cx="10515603" cy="5266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643">
                  <a:extLst>
                    <a:ext uri="{9D8B030D-6E8A-4147-A177-3AD203B41FA5}">
                      <a16:colId xmlns:a16="http://schemas.microsoft.com/office/drawing/2014/main" val="3216944426"/>
                    </a:ext>
                  </a:extLst>
                </a:gridCol>
                <a:gridCol w="3856383">
                  <a:extLst>
                    <a:ext uri="{9D8B030D-6E8A-4147-A177-3AD203B41FA5}">
                      <a16:colId xmlns:a16="http://schemas.microsoft.com/office/drawing/2014/main" val="663781623"/>
                    </a:ext>
                  </a:extLst>
                </a:gridCol>
                <a:gridCol w="1292087">
                  <a:extLst>
                    <a:ext uri="{9D8B030D-6E8A-4147-A177-3AD203B41FA5}">
                      <a16:colId xmlns:a16="http://schemas.microsoft.com/office/drawing/2014/main" val="289710545"/>
                    </a:ext>
                  </a:extLst>
                </a:gridCol>
                <a:gridCol w="1272209">
                  <a:extLst>
                    <a:ext uri="{9D8B030D-6E8A-4147-A177-3AD203B41FA5}">
                      <a16:colId xmlns:a16="http://schemas.microsoft.com/office/drawing/2014/main" val="1944143935"/>
                    </a:ext>
                  </a:extLst>
                </a:gridCol>
                <a:gridCol w="1282148">
                  <a:extLst>
                    <a:ext uri="{9D8B030D-6E8A-4147-A177-3AD203B41FA5}">
                      <a16:colId xmlns:a16="http://schemas.microsoft.com/office/drawing/2014/main" val="1338381750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3704578030"/>
                    </a:ext>
                  </a:extLst>
                </a:gridCol>
                <a:gridCol w="1255646">
                  <a:extLst>
                    <a:ext uri="{9D8B030D-6E8A-4147-A177-3AD203B41FA5}">
                      <a16:colId xmlns:a16="http://schemas.microsoft.com/office/drawing/2014/main" val="1563329608"/>
                    </a:ext>
                  </a:extLst>
                </a:gridCol>
              </a:tblGrid>
              <a:tr h="34093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Раздел/подраздел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Утверждено на 2024 год,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тыс.руб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План на 2025 год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План на 2026 год,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тыс.руб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План на 2027 год,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тыс.руб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0180424"/>
                  </a:ext>
                </a:extLst>
              </a:tr>
              <a:tr h="3945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тыс. руб.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Удельный вес в общей сумме расходов, 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50044"/>
                  </a:ext>
                </a:extLst>
              </a:tr>
              <a:tr h="3409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129 742,7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123 451,8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18,3%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121 222,5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121 396,4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1504997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22 386,8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36 337,5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5,4%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24 913,2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23 954,5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3068176"/>
                  </a:ext>
                </a:extLst>
              </a:tr>
              <a:tr h="3409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297 446,9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50 634,7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7,5%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80 069,4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85 578,4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6103838"/>
                  </a:ext>
                </a:extLst>
              </a:tr>
              <a:tr h="3409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329 507,3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251 562,9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37,3%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236 643,0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232 486,5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993376"/>
                  </a:ext>
                </a:extLst>
              </a:tr>
              <a:tr h="3409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20 933,0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26 292,5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3,9%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23 273,5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23 262,5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50779"/>
                  </a:ext>
                </a:extLst>
              </a:tr>
              <a:tr h="3409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Культура, кинематография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131 263,2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153 183,2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22,7%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148 320,2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149 612,5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551321"/>
                  </a:ext>
                </a:extLst>
              </a:tr>
              <a:tr h="3409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30 406,2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18 288,8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2,7%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19 344,9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10 309,8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45567"/>
                  </a:ext>
                </a:extLst>
              </a:tr>
              <a:tr h="3409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1 800,0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13 473,9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037026"/>
                  </a:ext>
                </a:extLst>
              </a:tr>
              <a:tr h="3409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600,0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632,0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632,0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632,0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023685"/>
                  </a:ext>
                </a:extLst>
              </a:tr>
              <a:tr h="3409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6720655"/>
                  </a:ext>
                </a:extLst>
              </a:tr>
              <a:tr h="3409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Условно утверждаемые расходы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16 100,0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32 700,0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4232489"/>
                  </a:ext>
                </a:extLst>
              </a:tr>
              <a:tr h="34093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 расходов: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964 138,1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673 909,3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670 570,7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679 984,6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2110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9434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3732</Words>
  <Application>Microsoft Office PowerPoint</Application>
  <PresentationFormat>Широкоэкранный</PresentationFormat>
  <Paragraphs>603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Arial</vt:lpstr>
      <vt:lpstr>Bookman Old Style</vt:lpstr>
      <vt:lpstr>Calibri</vt:lpstr>
      <vt:lpstr>Calibri Light</vt:lpstr>
      <vt:lpstr>Times New Roman</vt:lpstr>
      <vt:lpstr>Тема Office</vt:lpstr>
      <vt:lpstr>Проект бюджета Ейского городского поселения Ейского района на 2025 год и плановый период 2026 и 2027 годов</vt:lpstr>
      <vt:lpstr>Бюджет Ейского городского поселения - форма образования и расходования денежных средств, предназначенных для финансового обеспечения задач и функций городского поселения.                                        Бюджет составляется администрацией Ейского городского поселения и принимается представительным органом.</vt:lpstr>
      <vt:lpstr>Основные показатели проекта местного бюджета (тыс.руб.) </vt:lpstr>
      <vt:lpstr>Доходы бюджета - поступающие в бюджет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бюджета.</vt:lpstr>
      <vt:lpstr>Структура доходов местного бюджета на 2025 год</vt:lpstr>
      <vt:lpstr>Доходы местного бюджета, тыс.руб. </vt:lpstr>
      <vt:lpstr>Структура собственных доходов местного бюджета на 2025 год</vt:lpstr>
      <vt:lpstr>Безвозмездные поступления местного бюджета</vt:lpstr>
      <vt:lpstr>Расходы местного бюджета</vt:lpstr>
      <vt:lpstr>Структура расходов на 2025 год</vt:lpstr>
      <vt:lpstr>Расходы бюджета городского поселения осуществляются в рамках мероприятий муниципальных программ и непрограммных направлений расходов</vt:lpstr>
      <vt:lpstr>Структура расходов бюджета по направлениям на 2025 год</vt:lpstr>
      <vt:lpstr>Расходы в рамках муниципальных программ</vt:lpstr>
      <vt:lpstr>Расходы в рамках муниципальных программ</vt:lpstr>
      <vt:lpstr>Муниципальная программа Ейского городского поселения Ейского района «Социальная поддержка отдельных категорий граждан» Всего запланировано на реализацию мероприятий программы на 2025 год –                  18 288,8 тыс. руб., на 2026 год – 19 344,9 тыс. руб., на 2027 год – 10 309,8 тыс. руб.</vt:lpstr>
      <vt:lpstr>Муниципальная программа Ейского городского поселения Ейского района «Комплексное развитие архитектуры и градостроительства» Всего запланировано на реализацию мероприятий программы на 2025 год –                  14 496,3 тыс. руб., на 2026 год – 14 496,3тыс. руб., на 2027 год – 14 496,3тыс. руб.</vt:lpstr>
      <vt:lpstr>Муниципальная программа Ейского городского поселения Ейского района «Обеспечение безопасности населения» Всего запланировано на реализацию мероприятий программы на 2025 год –                  38 177,6 тыс. руб., на 2026 год – 26 586,3 тыс. руб., на 2027 год – 25 636,6 тыс. руб.</vt:lpstr>
      <vt:lpstr>Муниципальная программа Ейского городского поселения Ейского района «Развитие жилищно-коммунального хозяйства» всего запланировано на реализацию мероприятий программы на 2025 год – 248 416,1 тыс. руб., на 2026 год – 230 823,5 тыс. руб., на 2027 год – 232 486,5 тыс. руб. </vt:lpstr>
      <vt:lpstr>Муниципальная программа Ейского городского поселения Ейского района  «Развитие транспорта, содержание улично-дорожной сети и обеспечение безопасности дорожного движения» Всего запланировано финансового обеспечения на 2025 год – 33 782,9 тыс. руб., на 2026 год – 63 900,0 тыс. руб., на 2027 год – 69 400,0 тыс. руб. </vt:lpstr>
      <vt:lpstr>Муниципальная программа Ейского городского поселения Ейского района «Развитие культуры и молодёжной политики» Всего запланировано на реализацию мероприятий программы на 2025 год – 179 414,6 тыс. руб., на 2026 год – 171 532,6 тыс. руб., на 2027 год – 172 813,9 тыс. руб.</vt:lpstr>
      <vt:lpstr>Муниципальная программа Ейского городского поселения Ейского района «Социально-экономическое и территориальное развитие Ейского городского поселения Ейского района» Всего запланировано за финансовое обеспечение мероприятий программы на 2025 год –                     5 301,4 тыс. руб., на 2026 год – 8 069,9 тыс. руб., на 2027 год – 2 250,4 тыс. руб. </vt:lpstr>
      <vt:lpstr>Муниципальная программа Ейского городского поселения Ейского района «Повышение эффективности управления муниципальной собственности» Всего запланировано на финансовое обеспечение мероприятий программы на 2025 год – 10 048,6 тыс. руб., на 2026 год – 10 048,6 тыс.руб., на 2027 год – 10 048,6 тыс. руб.</vt:lpstr>
      <vt:lpstr>Муниципальная программа Ейского городского поселения Ейского района «Развитие гражданского общества» Всего запланировано финансового обеспечения на 2025 год – 14 727,6 тыс. руб., на 2026 год –    1 112,0 тыс. руб., на 2027 год – 1 112,0 тыс. руб.</vt:lpstr>
      <vt:lpstr>НЕПРОГРАММНЫЕ НАПРАВЛЕНИЯ РАСХОДОВ  Всего запланировано финансового обеспечения на 2025 год – 110 583,1 тыс. руб., на 2026 год – 108 495,5тыс. руб., на 2027 год – 108 669,4тыс. руб. </vt:lpstr>
      <vt:lpstr>Муниципальный долг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бюджета Ейского городского поселения Ейского района на 2025 год и плановый период 2026 и 2027 годов</dc:title>
  <dc:creator>Windows User</dc:creator>
  <cp:lastModifiedBy>User9</cp:lastModifiedBy>
  <cp:revision>39</cp:revision>
  <cp:lastPrinted>2024-11-25T15:28:14Z</cp:lastPrinted>
  <dcterms:created xsi:type="dcterms:W3CDTF">2024-11-24T15:51:00Z</dcterms:created>
  <dcterms:modified xsi:type="dcterms:W3CDTF">2024-11-26T09:34:22Z</dcterms:modified>
</cp:coreProperties>
</file>