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81" r:id="rId4"/>
    <p:sldId id="282" r:id="rId5"/>
    <p:sldId id="283" r:id="rId6"/>
    <p:sldId id="286" r:id="rId7"/>
    <p:sldId id="284" r:id="rId8"/>
    <p:sldId id="277" r:id="rId9"/>
    <p:sldId id="279" r:id="rId10"/>
    <p:sldId id="287" r:id="rId11"/>
    <p:sldId id="280" r:id="rId12"/>
    <p:sldId id="288" r:id="rId1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9" initials="U" lastIdx="1" clrIdx="0">
    <p:extLst>
      <p:ext uri="{19B8F6BF-5375-455C-9EA6-DF929625EA0E}">
        <p15:presenceInfo xmlns:p15="http://schemas.microsoft.com/office/powerpoint/2012/main" userId="User9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97" d="100"/>
          <a:sy n="97" d="100"/>
        </p:scale>
        <p:origin x="114" y="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1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4688606499006164E-2"/>
          <c:y val="0.14574823644606072"/>
          <c:w val="0.95383580814598068"/>
          <c:h val="0.837939705753596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 за 2025 год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explosion val="9"/>
          <c:dPt>
            <c:idx val="0"/>
            <c:bubble3D val="0"/>
            <c:explosion val="12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B prst="relaxedIns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BAC-4982-AE93-5217EA31A1BC}"/>
              </c:ext>
            </c:extLst>
          </c:dPt>
          <c:dPt>
            <c:idx val="1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BAC-4982-AE93-5217EA31A1BC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FBAC-4982-AE93-5217EA31A1BC}"/>
              </c:ext>
            </c:extLst>
          </c:dPt>
          <c:dLbls>
            <c:dLbl>
              <c:idx val="0"/>
              <c:dLblPos val="ctr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168394067020693"/>
                      <c:h val="0.396748951089143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AC-4982-AE93-5217EA31A1BC}"/>
                </c:ext>
              </c:extLst>
            </c:dLbl>
            <c:spPr>
              <a:noFill/>
              <a:ln cmpd="dbl">
                <a:solidFill>
                  <a:prstClr val="black">
                    <a:lumMod val="25000"/>
                    <a:lumOff val="75000"/>
                    <a:alpha val="48000"/>
                  </a:prstClr>
                </a:solidFill>
              </a:ln>
              <a:effectLst>
                <a:glow rad="101600">
                  <a:prstClr val="white"/>
                </a:glow>
                <a:softEdge rad="25400"/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ln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borderCallout1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Лист1!$A$2:$A$4</c:f>
              <c:strCache>
                <c:ptCount val="3"/>
                <c:pt idx="0">
                  <c:v>Поступления от налогов</c:v>
                </c:pt>
                <c:pt idx="1">
                  <c:v>Неналоговые платежи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537057.80000000005</c:v>
                </c:pt>
                <c:pt idx="1">
                  <c:v>181248.9</c:v>
                </c:pt>
                <c:pt idx="2">
                  <c:v>141283.70000000001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AC-4982-AE93-5217EA31A1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75"/>
      <c:rotY val="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4705302106800253E-2"/>
          <c:y val="0.11323011512433048"/>
          <c:w val="0.94268968350716165"/>
          <c:h val="0.8226667516336757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</c:v>
                </c:pt>
              </c:strCache>
            </c:strRef>
          </c:tx>
          <c:spPr>
            <a:effectLst>
              <a:outerShdw blurRad="50800" dist="838200" dir="600000" algn="ctr" rotWithShape="0">
                <a:srgbClr val="000000">
                  <a:alpha val="43137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B prst="angle"/>
              <a:contourClr>
                <a:srgbClr val="000000"/>
              </a:contourClr>
            </a:sp3d>
          </c:spPr>
          <c:explosion val="11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>
                <a:outerShdw blurRad="50800" dist="838200" dir="600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B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CA0B-4354-A132-DBA720CEBF22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>
                <a:outerShdw blurRad="50800" dist="838200" dir="600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B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1AF7-4E31-8214-CA1239F66002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>
                <a:outerShdw blurRad="50800" dist="838200" dir="600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B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CA0B-4354-A132-DBA720CEBF22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>
                <a:outerShdw blurRad="50800" dist="838200" dir="600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B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1AF7-4E31-8214-CA1239F66002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>
                <a:outerShdw blurRad="50800" dist="838200" dir="600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B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1AF7-4E31-8214-CA1239F66002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>
                <a:outerShdw blurRad="50800" dist="838200" dir="600000" algn="ctr" rotWithShape="0">
                  <a:srgbClr val="000000">
                    <a:alpha val="43137"/>
                  </a:srgbClr>
                </a:outerShdw>
              </a:effectLst>
              <a:scene3d>
                <a:camera prst="orthographicFront"/>
                <a:lightRig rig="threePt" dir="t"/>
              </a:scene3d>
              <a:sp3d contourW="25400">
                <a:bevelB prst="angle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A0B-4354-A132-DBA720CEBF22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Лист1!$A$2:$A$7</c:f>
              <c:strCache>
                <c:ptCount val="6"/>
                <c:pt idx="0">
                  <c:v>НДФЛ</c:v>
                </c:pt>
                <c:pt idx="1">
                  <c:v>Налог на имущество физических лиц</c:v>
                </c:pt>
                <c:pt idx="2">
                  <c:v>Земельный налог</c:v>
                </c:pt>
                <c:pt idx="3">
                  <c:v>Аренда земли</c:v>
                </c:pt>
                <c:pt idx="4">
                  <c:v>Аренда имущества</c:v>
                </c:pt>
                <c:pt idx="5">
                  <c:v>Прочие доходы </c:v>
                </c:pt>
              </c:strCache>
            </c:strRef>
          </c:cat>
          <c:val>
            <c:numRef>
              <c:f>Лист1!$B$2:$B$7</c:f>
              <c:numCache>
                <c:formatCode>#\ ##0.0</c:formatCode>
                <c:ptCount val="6"/>
                <c:pt idx="0">
                  <c:v>341464.8</c:v>
                </c:pt>
                <c:pt idx="1">
                  <c:v>76670</c:v>
                </c:pt>
                <c:pt idx="2">
                  <c:v>79341.100000000006</c:v>
                </c:pt>
                <c:pt idx="3">
                  <c:v>59393.7</c:v>
                </c:pt>
                <c:pt idx="4">
                  <c:v>88076.9</c:v>
                </c:pt>
                <c:pt idx="5">
                  <c:v>73359.299999999988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0B-4354-A132-DBA720CEBF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>
      <a:outerShdw blurRad="50800" dir="3000000" algn="ctr" rotWithShape="0">
        <a:srgbClr val="000000">
          <a:alpha val="43137"/>
        </a:srgbClr>
      </a:outerShdw>
    </a:effectLst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ru-RU" dirty="0">
                <a:solidFill>
                  <a:schemeClr val="bg1"/>
                </a:solidFill>
              </a:rPr>
              <a:t>Структура безвозмездных поступлений</a:t>
            </a:r>
            <a:r>
              <a:rPr lang="ru-RU" baseline="0" dirty="0">
                <a:solidFill>
                  <a:schemeClr val="bg1"/>
                </a:solidFill>
              </a:rPr>
              <a:t> </a:t>
            </a:r>
            <a:r>
              <a:rPr lang="ru-RU" dirty="0">
                <a:solidFill>
                  <a:schemeClr val="bg1"/>
                </a:solidFill>
              </a:rPr>
              <a:t>за 2025 год</a:t>
            </a:r>
          </a:p>
        </c:rich>
      </c:tx>
      <c:layout>
        <c:manualLayout>
          <c:xMode val="edge"/>
          <c:yMode val="edge"/>
          <c:x val="0.11553621675029864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235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196744714001761E-3"/>
          <c:y val="0.161806442662844"/>
          <c:w val="0.95383580814598068"/>
          <c:h val="0.837939705753596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доходов за 2025 год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explosion val="9"/>
          <c:dPt>
            <c:idx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cene3d>
                <a:camera prst="orthographicFront"/>
                <a:lightRig rig="threePt" dir="t"/>
              </a:scene3d>
              <a:sp3d contourW="25400">
                <a:bevelB prst="relaxedInset"/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BAC-4982-AE93-5217EA31A1BC}"/>
              </c:ext>
            </c:extLst>
          </c:dPt>
          <c:dPt>
            <c:idx val="1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BAC-4982-AE93-5217EA31A1BC}"/>
              </c:ext>
            </c:extLst>
          </c:dPt>
          <c:dPt>
            <c:idx val="2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FBAC-4982-AE93-5217EA31A1BC}"/>
              </c:ext>
            </c:extLst>
          </c:dPt>
          <c:dPt>
            <c:idx val="3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9E3-4DA0-BBD1-4387C0F792D7}"/>
              </c:ext>
            </c:extLst>
          </c:dPt>
          <c:dLbls>
            <c:dLbl>
              <c:idx val="0"/>
              <c:spPr>
                <a:noFill/>
                <a:ln cmpd="dbl">
                  <a:solidFill>
                    <a:prstClr val="black">
                      <a:lumMod val="25000"/>
                      <a:lumOff val="75000"/>
                      <a:alpha val="48000"/>
                    </a:prstClr>
                  </a:solidFill>
                </a:ln>
                <a:effectLst>
                  <a:glow rad="101600">
                    <a:prstClr val="white"/>
                  </a:glow>
                  <a:softEdge rad="25400"/>
                </a:effectLst>
              </c:spPr>
              <c:txPr>
                <a:bodyPr rot="0" spcFirstLastPara="1" vertOverflow="overflow" horzOverflow="overflow" vert="horz" wrap="square" lIns="38100" tIns="19050" rIns="38100" bIns="19050" anchor="ctr" anchorCtr="1">
                  <a:normAutofit/>
                </a:bodyPr>
                <a:lstStyle/>
                <a:p>
                  <a:pPr>
                    <a:defRPr sz="1197" b="1" i="0" u="none" strike="noStrike" kern="1200" baseline="0">
                      <a:ln>
                        <a:solidFill>
                          <a:schemeClr val="bg1">
                            <a:lumMod val="65000"/>
                            <a:lumOff val="35000"/>
                          </a:schemeClr>
                        </a:solidFill>
                      </a:ln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Ellipse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8168394067020693"/>
                      <c:h val="0.3967489510891430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FBAC-4982-AE93-5217EA31A1BC}"/>
                </c:ext>
              </c:extLst>
            </c:dLbl>
            <c:spPr>
              <a:noFill/>
              <a:ln cmpd="dbl">
                <a:solidFill>
                  <a:prstClr val="black">
                    <a:lumMod val="25000"/>
                    <a:lumOff val="75000"/>
                    <a:alpha val="48000"/>
                  </a:prstClr>
                </a:solidFill>
              </a:ln>
              <a:effectLst>
                <a:glow rad="101600">
                  <a:prstClr val="white"/>
                </a:glow>
                <a:softEdge rad="25400"/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ln>
                      <a:solidFill>
                        <a:schemeClr val="bg1">
                          <a:lumMod val="65000"/>
                          <a:lumOff val="35000"/>
                        </a:schemeClr>
                      </a:solidFill>
                    </a:ln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Ellipse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Лист1!$A$2:$A$5</c:f>
              <c:strCache>
                <c:ptCount val="4"/>
                <c:pt idx="0">
                  <c:v>Дотации</c:v>
                </c:pt>
                <c:pt idx="1">
                  <c:v>Субсидии</c:v>
                </c:pt>
                <c:pt idx="2">
                  <c:v>МБТ от Ейского района</c:v>
                </c:pt>
                <c:pt idx="3">
                  <c:v>Прочие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45101.2</c:v>
                </c:pt>
                <c:pt idx="1">
                  <c:v>63862.5</c:v>
                </c:pt>
                <c:pt idx="2">
                  <c:v>29500</c:v>
                </c:pt>
                <c:pt idx="3">
                  <c:v>2800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BAC-4982-AE93-5217EA31A1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182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расходов 2025 год</c:v>
                </c:pt>
              </c:strCache>
            </c:strRef>
          </c:tx>
          <c:explosion val="3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34E4-4629-9EDC-BA61E409C99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4E4-4629-9EDC-BA61E409C99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384-4023-BE11-03F666F53DBB}"/>
              </c:ext>
            </c:extLst>
          </c:dPt>
          <c:dPt>
            <c:idx val="3"/>
            <c:bubble3D val="0"/>
            <c:spPr>
              <a:solidFill>
                <a:schemeClr val="accent4">
                  <a:lumMod val="20000"/>
                  <a:lumOff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4E4-4629-9EDC-BA61E409C99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3384-4023-BE11-03F666F53DBB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3384-4023-BE11-03F666F53DBB}"/>
              </c:ext>
            </c:extLst>
          </c:dPt>
          <c:dLbls>
            <c:dLbl>
              <c:idx val="2"/>
              <c:spPr>
                <a:noFill/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3384-4023-BE11-03F666F53DBB}"/>
                </c:ext>
              </c:extLst>
            </c:dLbl>
            <c:spPr>
              <a:noFill/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Лист1!$A$2:$A$7</c:f>
              <c:strCache>
                <c:ptCount val="6"/>
                <c:pt idx="0">
                  <c:v>Жилищно-коммунальное хозяйство</c:v>
                </c:pt>
                <c:pt idx="1">
                  <c:v>Обеспечение безопасности населения</c:v>
                </c:pt>
                <c:pt idx="2">
                  <c:v>Культура и молодёжная политика</c:v>
                </c:pt>
                <c:pt idx="3">
                  <c:v>Национальная экономика</c:v>
                </c:pt>
                <c:pt idx="4">
                  <c:v>Общегосударственные вопросы</c:v>
                </c:pt>
                <c:pt idx="5">
                  <c:v>Прочие рсходы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325.60000000000002</c:v>
                </c:pt>
                <c:pt idx="1">
                  <c:v>37.700000000000003</c:v>
                </c:pt>
                <c:pt idx="2">
                  <c:v>188.07280000000003</c:v>
                </c:pt>
                <c:pt idx="3">
                  <c:v>93.8</c:v>
                </c:pt>
                <c:pt idx="4">
                  <c:v>131.6</c:v>
                </c:pt>
                <c:pt idx="5">
                  <c:v>37.369799999999998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4E4-4629-9EDC-BA61E409C9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</c:v>
                </c:pt>
              </c:strCache>
            </c:strRef>
          </c:tx>
          <c:explosion val="18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4A1-4D4D-B91E-1208116BDBE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4A1-4D4D-B91E-1208116BDBE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4A1-4D4D-B91E-1208116BDBE4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4A1-4D4D-B91E-1208116BDBE4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4A1-4D4D-B91E-1208116BDBE4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94A1-4D4D-B91E-1208116BDBE4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2F12-43BC-93B9-0CCA33F6CE2D}"/>
              </c:ext>
            </c:extLst>
          </c:dPt>
          <c:dLbls>
            <c:spPr>
              <a:noFill/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Лист1!$A$2:$A$8</c:f>
              <c:strCache>
                <c:ptCount val="7"/>
                <c:pt idx="0">
                  <c:v>Жиищное хозяйство</c:v>
                </c:pt>
                <c:pt idx="1">
                  <c:v>Коммунальное хозяйство</c:v>
                </c:pt>
                <c:pt idx="2">
                  <c:v>Санитарное содержание территорий</c:v>
                </c:pt>
                <c:pt idx="3">
                  <c:v>Уличное освещение</c:v>
                </c:pt>
                <c:pt idx="4">
                  <c:v>Озеленение</c:v>
                </c:pt>
                <c:pt idx="5">
                  <c:v>Финансовое обеспечение деятельности учреждений</c:v>
                </c:pt>
                <c:pt idx="6">
                  <c:v>Прочие расходы отрасли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12299.7</c:v>
                </c:pt>
                <c:pt idx="1">
                  <c:v>41341.199999999997</c:v>
                </c:pt>
                <c:pt idx="2">
                  <c:v>83410.7</c:v>
                </c:pt>
                <c:pt idx="3">
                  <c:v>54426.3</c:v>
                </c:pt>
                <c:pt idx="4">
                  <c:v>20741.400000000001</c:v>
                </c:pt>
                <c:pt idx="5">
                  <c:v>85969.4</c:v>
                </c:pt>
                <c:pt idx="6">
                  <c:v>27429.7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12-43BC-93B9-0CCA33F6CE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 w="25400"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 01.01.2025г.</c:v>
                </c:pt>
              </c:strCache>
            </c:strRef>
          </c:tx>
          <c:spPr>
            <a:solidFill>
              <a:schemeClr val="accent4">
                <a:lumMod val="20000"/>
                <a:lumOff val="80000"/>
              </a:scheme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B/>
            </a:sp3d>
          </c:spPr>
          <c:invertIfNegative val="0"/>
          <c:dLbls>
            <c:numFmt formatCode="#,##0.0" sourceLinked="0"/>
            <c:spPr>
              <a:noFill/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Мунциипальный долг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51960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0-62CA-44F3-9FF7-ECCAC5E72DC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 31.12.2025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numFmt formatCode="#,##0.0" sourceLinked="0"/>
            <c:spPr>
              <a:noFill/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ellipse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Мунциипальный долг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32670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1-62CA-44F3-9FF7-ECCAC5E72D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6"/>
        <c:gapDepth val="145"/>
        <c:shape val="box"/>
        <c:axId val="604289808"/>
        <c:axId val="604288008"/>
        <c:axId val="0"/>
      </c:bar3DChart>
      <c:catAx>
        <c:axId val="60428980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04288008"/>
        <c:crosses val="autoZero"/>
        <c:auto val="1"/>
        <c:lblAlgn val="ctr"/>
        <c:lblOffset val="100"/>
        <c:noMultiLvlLbl val="0"/>
      </c:catAx>
      <c:valAx>
        <c:axId val="6042880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6042898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3A367B-2B03-4158-BA3A-79CE0CD26ADE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07F1E4D-1084-4EF0-9F01-AE8D1FCE9766}">
      <dgm:prSet phldrT="[Текст]"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Социальная поддержка населения – </a:t>
          </a:r>
          <a:r>
            <a: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23 606,9</a:t>
          </a:r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</a:p>
      </dgm:t>
    </dgm:pt>
    <dgm:pt modelId="{967895C2-645B-4842-8821-56366FEF4C82}" type="parTrans" cxnId="{270FD67F-0F86-4CE1-9E5E-5B4D37E828CD}">
      <dgm:prSet/>
      <dgm:spPr/>
      <dgm:t>
        <a:bodyPr/>
        <a:lstStyle/>
        <a:p>
          <a:endParaRPr lang="ru-RU"/>
        </a:p>
      </dgm:t>
    </dgm:pt>
    <dgm:pt modelId="{463B5E56-D841-4BE6-9901-3E992D1A352E}" type="sibTrans" cxnId="{270FD67F-0F86-4CE1-9E5E-5B4D37E828CD}">
      <dgm:prSet/>
      <dgm:spPr/>
      <dgm:t>
        <a:bodyPr/>
        <a:lstStyle/>
        <a:p>
          <a:endParaRPr lang="ru-RU"/>
        </a:p>
      </dgm:t>
    </dgm:pt>
    <dgm:pt modelId="{51F25D42-808A-4CA9-AE1D-A673B6AE8598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безопасности населения – </a:t>
          </a:r>
          <a:r>
            <a: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37 732,7 </a:t>
          </a:r>
          <a:r>
            <a:rPr lang="ru-RU" sz="20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4F9694D2-4E30-46E7-98D4-D6EDC4D2E4AA}" type="parTrans" cxnId="{D14996DD-76E8-49D6-9F8E-EFB21E3354DA}">
      <dgm:prSet/>
      <dgm:spPr/>
      <dgm:t>
        <a:bodyPr/>
        <a:lstStyle/>
        <a:p>
          <a:endParaRPr lang="ru-RU"/>
        </a:p>
      </dgm:t>
    </dgm:pt>
    <dgm:pt modelId="{0D7D4709-4075-473C-B81C-585789CF7396}" type="sibTrans" cxnId="{D14996DD-76E8-49D6-9F8E-EFB21E3354DA}">
      <dgm:prSet/>
      <dgm:spPr/>
      <dgm:t>
        <a:bodyPr/>
        <a:lstStyle/>
        <a:p>
          <a:endParaRPr lang="ru-RU"/>
        </a:p>
      </dgm:t>
    </dgm:pt>
    <dgm:pt modelId="{55C2E8FA-65DB-41E2-BDA5-21EC7532CE2A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Общегосударственные вопросы – </a:t>
          </a:r>
          <a:r>
            <a:rPr lang="ru-RU" sz="2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131 561,8 </a:t>
          </a:r>
          <a:r>
            <a:rPr lang="ru-RU" sz="20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120A266B-DFEF-4FC2-AACE-9FB49E7AEA6F}" type="parTrans" cxnId="{DF9F68E6-23A5-4BB7-8479-9FFBBF129771}">
      <dgm:prSet/>
      <dgm:spPr/>
      <dgm:t>
        <a:bodyPr/>
        <a:lstStyle/>
        <a:p>
          <a:endParaRPr lang="ru-RU"/>
        </a:p>
      </dgm:t>
    </dgm:pt>
    <dgm:pt modelId="{8DAE97E2-C443-42CD-9883-52F188BD08E6}" type="sibTrans" cxnId="{DF9F68E6-23A5-4BB7-8479-9FFBBF129771}">
      <dgm:prSet/>
      <dgm:spPr/>
      <dgm:t>
        <a:bodyPr/>
        <a:lstStyle/>
        <a:p>
          <a:endParaRPr lang="ru-RU"/>
        </a:p>
      </dgm:t>
    </dgm:pt>
    <dgm:pt modelId="{5B1EE467-13EC-460E-8264-5CCC9FD9DCB8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Физическая культура и спорт – </a:t>
          </a:r>
        </a:p>
        <a:p>
          <a:r>
            <a:rPr lang="ru-RU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13 303,4 </a:t>
          </a:r>
          <a:r>
            <a:rPr lang="ru-RU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</a:p>
      </dgm:t>
    </dgm:pt>
    <dgm:pt modelId="{2ED503A2-341F-46CB-9287-6056FD96A65D}" type="parTrans" cxnId="{BDF9A1B2-1EAC-4B1D-899E-5A838B903EE6}">
      <dgm:prSet/>
      <dgm:spPr/>
      <dgm:t>
        <a:bodyPr/>
        <a:lstStyle/>
        <a:p>
          <a:endParaRPr lang="ru-RU"/>
        </a:p>
      </dgm:t>
    </dgm:pt>
    <dgm:pt modelId="{B4424A2C-9E06-4354-A5F6-25F186864048}" type="sibTrans" cxnId="{BDF9A1B2-1EAC-4B1D-899E-5A838B903EE6}">
      <dgm:prSet/>
      <dgm:spPr/>
      <dgm:t>
        <a:bodyPr/>
        <a:lstStyle/>
        <a:p>
          <a:endParaRPr lang="ru-RU"/>
        </a:p>
      </dgm:t>
    </dgm:pt>
    <dgm:pt modelId="{BD360492-F4AA-4F12-AC76-B87B0C289597}">
      <dgm:prSet custT="1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ru-RU" sz="2000" b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Прочие расходы –</a:t>
          </a:r>
        </a:p>
        <a:p>
          <a:r>
            <a:rPr lang="ru-RU" sz="2000" b="1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466 ,4 </a:t>
          </a:r>
          <a:r>
            <a:rPr lang="ru-RU" sz="2000" b="1" dirty="0" err="1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2000" b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gm:t>
    </dgm:pt>
    <dgm:pt modelId="{6302698A-B49A-49B0-9CB5-33B4558774CA}" type="parTrans" cxnId="{1916F6DE-804F-40AF-B766-B7AC840DED2B}">
      <dgm:prSet/>
      <dgm:spPr/>
      <dgm:t>
        <a:bodyPr/>
        <a:lstStyle/>
        <a:p>
          <a:endParaRPr lang="ru-RU"/>
        </a:p>
      </dgm:t>
    </dgm:pt>
    <dgm:pt modelId="{540EC65A-B865-4A5F-A770-2E073CC4AF56}" type="sibTrans" cxnId="{1916F6DE-804F-40AF-B766-B7AC840DED2B}">
      <dgm:prSet/>
      <dgm:spPr/>
      <dgm:t>
        <a:bodyPr/>
        <a:lstStyle/>
        <a:p>
          <a:endParaRPr lang="ru-RU"/>
        </a:p>
      </dgm:t>
    </dgm:pt>
    <dgm:pt modelId="{7CC257C3-ECC1-4D1E-B089-75A901E6E436}">
      <dgm:prSet custT="1"/>
      <dgm:spPr/>
      <dgm:t>
        <a:bodyPr/>
        <a:lstStyle/>
        <a:p>
          <a:r>
            <a:rPr lang="ru-RU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пенсии муниципальным служащим; представление субсидий                   7 молодым семьям на приобретение жилья; благоустройство территории и домовладений ветеранам;</a:t>
          </a:r>
        </a:p>
      </dgm:t>
    </dgm:pt>
    <dgm:pt modelId="{AEF2C588-E6AC-4F8D-A81F-2A81C8BEC77F}" type="parTrans" cxnId="{1C0524A1-9436-49CD-B66E-20E57E017368}">
      <dgm:prSet/>
      <dgm:spPr/>
      <dgm:t>
        <a:bodyPr/>
        <a:lstStyle/>
        <a:p>
          <a:endParaRPr lang="ru-RU"/>
        </a:p>
      </dgm:t>
    </dgm:pt>
    <dgm:pt modelId="{80A1C87C-EF00-44CA-9F42-B35BCF6FE9FF}" type="sibTrans" cxnId="{1C0524A1-9436-49CD-B66E-20E57E017368}">
      <dgm:prSet/>
      <dgm:spPr/>
      <dgm:t>
        <a:bodyPr/>
        <a:lstStyle/>
        <a:p>
          <a:endParaRPr lang="ru-RU"/>
        </a:p>
      </dgm:t>
    </dgm:pt>
    <dgm:pt modelId="{A9B212B7-5455-4E54-9125-62018F1A06D5}">
      <dgm:prSet custT="1"/>
      <dgm:spPr/>
      <dgm:t>
        <a:bodyPr/>
        <a:lstStyle/>
        <a:p>
          <a:r>
            <a:rPr lang="ru-RU" sz="1500" dirty="0">
              <a:latin typeface="Times New Roman" panose="02020603050405020304" pitchFamily="18" charset="0"/>
              <a:cs typeface="Times New Roman" panose="02020603050405020304" pitchFamily="18" charset="0"/>
            </a:rPr>
            <a:t>финансовое обеспечение деятельности МБУ "Служба спасения"; предупреждения последствий чрезвычайных ситуаций; </a:t>
          </a:r>
        </a:p>
      </dgm:t>
    </dgm:pt>
    <dgm:pt modelId="{CB2CBD07-5010-4F2F-9B0C-FFF23EA89DD9}" type="parTrans" cxnId="{4D82733B-E639-4BD6-A262-C4F072B9EEA4}">
      <dgm:prSet/>
      <dgm:spPr/>
      <dgm:t>
        <a:bodyPr/>
        <a:lstStyle/>
        <a:p>
          <a:endParaRPr lang="ru-RU"/>
        </a:p>
      </dgm:t>
    </dgm:pt>
    <dgm:pt modelId="{F3A90451-5C0E-49EA-A594-FA5EDF268146}" type="sibTrans" cxnId="{4D82733B-E639-4BD6-A262-C4F072B9EEA4}">
      <dgm:prSet/>
      <dgm:spPr/>
      <dgm:t>
        <a:bodyPr/>
        <a:lstStyle/>
        <a:p>
          <a:endParaRPr lang="ru-RU"/>
        </a:p>
      </dgm:t>
    </dgm:pt>
    <dgm:pt modelId="{4A7A5FAE-06A2-467B-AF86-0455CE6AB2CF}">
      <dgm:prSet custT="1"/>
      <dgm:spPr/>
      <dgm:t>
        <a:bodyPr/>
        <a:lstStyle/>
        <a:p>
          <a:r>
            <a:rPr lang="ru-RU" sz="1350" dirty="0">
              <a:latin typeface="Times New Roman" panose="02020603050405020304" pitchFamily="18" charset="0"/>
              <a:cs typeface="Times New Roman" panose="02020603050405020304" pitchFamily="18" charset="0"/>
            </a:rPr>
            <a:t>Финансовое обеспечение деятельности главы и администрации, Совета </a:t>
          </a:r>
          <a:r>
            <a:rPr lang="ru-RU" sz="135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Ейского</a:t>
          </a:r>
          <a:r>
            <a:rPr lang="ru-RU" sz="1350" dirty="0">
              <a:latin typeface="Times New Roman" panose="02020603050405020304" pitchFamily="18" charset="0"/>
              <a:cs typeface="Times New Roman" panose="02020603050405020304" pitchFamily="18" charset="0"/>
            </a:rPr>
            <a:t> городского поселения, а также управления имущественных и земельных отношений и МКУ "ЦОД ОМС, обеспечение деятельности КСП; содержание имущества казны, ежемесячная оплата руководителям ТОС, оплата штрафов за счёт бюджета, взносы в ассоциацию муниципальных образований</a:t>
          </a:r>
        </a:p>
      </dgm:t>
    </dgm:pt>
    <dgm:pt modelId="{4B20AFAA-1AF5-4FD4-A75D-5471883739CA}" type="parTrans" cxnId="{C1268A84-372B-421F-BDC7-C4AB4064AF0C}">
      <dgm:prSet/>
      <dgm:spPr/>
      <dgm:t>
        <a:bodyPr/>
        <a:lstStyle/>
        <a:p>
          <a:endParaRPr lang="ru-RU"/>
        </a:p>
      </dgm:t>
    </dgm:pt>
    <dgm:pt modelId="{FB090C6B-D6E0-485F-9CEC-35D50534E72D}" type="sibTrans" cxnId="{C1268A84-372B-421F-BDC7-C4AB4064AF0C}">
      <dgm:prSet/>
      <dgm:spPr/>
      <dgm:t>
        <a:bodyPr/>
        <a:lstStyle/>
        <a:p>
          <a:endParaRPr lang="ru-RU"/>
        </a:p>
      </dgm:t>
    </dgm:pt>
    <dgm:pt modelId="{72D42C93-8BA5-4EAA-AC2D-5D015DE84489}">
      <dgm:prSet custT="1"/>
      <dgm:spPr/>
      <dgm:t>
        <a:bodyPr/>
        <a:lstStyle/>
        <a:p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Устройство спортивной площадки в пос.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Ближнеейский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 переданные полномочия в </a:t>
          </a:r>
          <a:r>
            <a:rPr lang="ru-RU" sz="14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Ейский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 район по физической культуре и спорту</a:t>
          </a:r>
        </a:p>
      </dgm:t>
    </dgm:pt>
    <dgm:pt modelId="{5DA4847F-A059-4625-B886-4C9B97E07358}" type="parTrans" cxnId="{CFD7A23D-FE71-4558-8A14-D321985B1A8E}">
      <dgm:prSet/>
      <dgm:spPr/>
      <dgm:t>
        <a:bodyPr/>
        <a:lstStyle/>
        <a:p>
          <a:endParaRPr lang="ru-RU"/>
        </a:p>
      </dgm:t>
    </dgm:pt>
    <dgm:pt modelId="{B0BFC843-9F95-472C-A1FA-D9ABED25D82C}" type="sibTrans" cxnId="{CFD7A23D-FE71-4558-8A14-D321985B1A8E}">
      <dgm:prSet/>
      <dgm:spPr/>
      <dgm:t>
        <a:bodyPr/>
        <a:lstStyle/>
        <a:p>
          <a:endParaRPr lang="ru-RU"/>
        </a:p>
      </dgm:t>
    </dgm:pt>
    <dgm:pt modelId="{B007BC1F-DD84-4AF4-8342-24EDC55D0E5E}">
      <dgm:prSet custT="1"/>
      <dgm:spPr/>
      <dgm:t>
        <a:bodyPr/>
        <a:lstStyle/>
        <a:p>
          <a:r>
            <a:rPr lang="ru-RU" sz="1600" dirty="0">
              <a:latin typeface="Times New Roman" panose="02020603050405020304" pitchFamily="18" charset="0"/>
              <a:cs typeface="Times New Roman" panose="02020603050405020304" pitchFamily="18" charset="0"/>
            </a:rPr>
            <a:t>Услуги СМИ; оплата процентов по муниципальному долгу.</a:t>
          </a:r>
        </a:p>
      </dgm:t>
    </dgm:pt>
    <dgm:pt modelId="{744583BF-3B78-41CE-B729-B02D563CCF63}" type="parTrans" cxnId="{9D4F7872-6FD9-42CF-BD18-15E58B531CE0}">
      <dgm:prSet/>
      <dgm:spPr/>
      <dgm:t>
        <a:bodyPr/>
        <a:lstStyle/>
        <a:p>
          <a:endParaRPr lang="ru-RU"/>
        </a:p>
      </dgm:t>
    </dgm:pt>
    <dgm:pt modelId="{4AF887C7-6354-4882-AB5F-7293F62A9806}" type="sibTrans" cxnId="{9D4F7872-6FD9-42CF-BD18-15E58B531CE0}">
      <dgm:prSet/>
      <dgm:spPr/>
      <dgm:t>
        <a:bodyPr/>
        <a:lstStyle/>
        <a:p>
          <a:endParaRPr lang="ru-RU"/>
        </a:p>
      </dgm:t>
    </dgm:pt>
    <dgm:pt modelId="{C4D10FBA-BFC3-4BD6-B0DC-798B6D604119}" type="pres">
      <dgm:prSet presAssocID="{9E3A367B-2B03-4158-BA3A-79CE0CD26ADE}" presName="Name0" presStyleCnt="0">
        <dgm:presLayoutVars>
          <dgm:dir/>
          <dgm:animLvl val="lvl"/>
          <dgm:resizeHandles/>
        </dgm:presLayoutVars>
      </dgm:prSet>
      <dgm:spPr/>
    </dgm:pt>
    <dgm:pt modelId="{AF047A82-126F-4F9B-85E9-263F266A06CD}" type="pres">
      <dgm:prSet presAssocID="{207F1E4D-1084-4EF0-9F01-AE8D1FCE9766}" presName="linNode" presStyleCnt="0"/>
      <dgm:spPr/>
    </dgm:pt>
    <dgm:pt modelId="{247D45A2-232F-4ED2-8068-85862A44A24A}" type="pres">
      <dgm:prSet presAssocID="{207F1E4D-1084-4EF0-9F01-AE8D1FCE9766}" presName="parentShp" presStyleLbl="node1" presStyleIdx="0" presStyleCnt="5" custLinFactNeighborY="592">
        <dgm:presLayoutVars>
          <dgm:bulletEnabled val="1"/>
        </dgm:presLayoutVars>
      </dgm:prSet>
      <dgm:spPr/>
    </dgm:pt>
    <dgm:pt modelId="{22A451D7-4994-426A-817D-FD8CBDE22FB2}" type="pres">
      <dgm:prSet presAssocID="{207F1E4D-1084-4EF0-9F01-AE8D1FCE9766}" presName="childShp" presStyleLbl="bgAccFollowNode1" presStyleIdx="0" presStyleCnt="5" custScaleY="196976">
        <dgm:presLayoutVars>
          <dgm:bulletEnabled val="1"/>
        </dgm:presLayoutVars>
      </dgm:prSet>
      <dgm:spPr/>
    </dgm:pt>
    <dgm:pt modelId="{E16E8149-17C3-4395-9F81-D7D4414F8441}" type="pres">
      <dgm:prSet presAssocID="{463B5E56-D841-4BE6-9901-3E992D1A352E}" presName="spacing" presStyleCnt="0"/>
      <dgm:spPr/>
    </dgm:pt>
    <dgm:pt modelId="{5DB3718B-77F8-41DD-847A-03A1335215A5}" type="pres">
      <dgm:prSet presAssocID="{51F25D42-808A-4CA9-AE1D-A673B6AE8598}" presName="linNode" presStyleCnt="0"/>
      <dgm:spPr/>
    </dgm:pt>
    <dgm:pt modelId="{02C028BD-4E7E-4C5A-8561-2D89B6585077}" type="pres">
      <dgm:prSet presAssocID="{51F25D42-808A-4CA9-AE1D-A673B6AE8598}" presName="parentShp" presStyleLbl="node1" presStyleIdx="1" presStyleCnt="5">
        <dgm:presLayoutVars>
          <dgm:bulletEnabled val="1"/>
        </dgm:presLayoutVars>
      </dgm:prSet>
      <dgm:spPr/>
    </dgm:pt>
    <dgm:pt modelId="{3416FB71-EE21-4013-A8EC-AB0EE2AF11CE}" type="pres">
      <dgm:prSet presAssocID="{51F25D42-808A-4CA9-AE1D-A673B6AE8598}" presName="childShp" presStyleLbl="bgAccFollowNode1" presStyleIdx="1" presStyleCnt="5" custScaleY="170206">
        <dgm:presLayoutVars>
          <dgm:bulletEnabled val="1"/>
        </dgm:presLayoutVars>
      </dgm:prSet>
      <dgm:spPr/>
    </dgm:pt>
    <dgm:pt modelId="{C3373888-492C-4354-BD03-2C03D5160071}" type="pres">
      <dgm:prSet presAssocID="{0D7D4709-4075-473C-B81C-585789CF7396}" presName="spacing" presStyleCnt="0"/>
      <dgm:spPr/>
    </dgm:pt>
    <dgm:pt modelId="{C7A9A0DC-C980-4C5C-A2C9-64213E98CC89}" type="pres">
      <dgm:prSet presAssocID="{55C2E8FA-65DB-41E2-BDA5-21EC7532CE2A}" presName="linNode" presStyleCnt="0"/>
      <dgm:spPr/>
    </dgm:pt>
    <dgm:pt modelId="{DC0D6F2A-CB22-482C-BFE9-B2F14E0F761D}" type="pres">
      <dgm:prSet presAssocID="{55C2E8FA-65DB-41E2-BDA5-21EC7532CE2A}" presName="parentShp" presStyleLbl="node1" presStyleIdx="2" presStyleCnt="5">
        <dgm:presLayoutVars>
          <dgm:bulletEnabled val="1"/>
        </dgm:presLayoutVars>
      </dgm:prSet>
      <dgm:spPr/>
    </dgm:pt>
    <dgm:pt modelId="{3BA54C8C-6A57-4A06-87ED-468D5BB17D96}" type="pres">
      <dgm:prSet presAssocID="{55C2E8FA-65DB-41E2-BDA5-21EC7532CE2A}" presName="childShp" presStyleLbl="bgAccFollowNode1" presStyleIdx="2" presStyleCnt="5" custScaleX="98863" custScaleY="262435">
        <dgm:presLayoutVars>
          <dgm:bulletEnabled val="1"/>
        </dgm:presLayoutVars>
      </dgm:prSet>
      <dgm:spPr/>
    </dgm:pt>
    <dgm:pt modelId="{879433B7-E826-4323-B699-5991F3A8018D}" type="pres">
      <dgm:prSet presAssocID="{8DAE97E2-C443-42CD-9883-52F188BD08E6}" presName="spacing" presStyleCnt="0"/>
      <dgm:spPr/>
    </dgm:pt>
    <dgm:pt modelId="{3210B657-D535-4665-89FC-48E74E845C9E}" type="pres">
      <dgm:prSet presAssocID="{5B1EE467-13EC-460E-8264-5CCC9FD9DCB8}" presName="linNode" presStyleCnt="0"/>
      <dgm:spPr/>
    </dgm:pt>
    <dgm:pt modelId="{52196F1C-849C-44BF-B023-E9AAF8D618DC}" type="pres">
      <dgm:prSet presAssocID="{5B1EE467-13EC-460E-8264-5CCC9FD9DCB8}" presName="parentShp" presStyleLbl="node1" presStyleIdx="3" presStyleCnt="5" custLinFactNeighborX="-81" custLinFactNeighborY="-2724">
        <dgm:presLayoutVars>
          <dgm:bulletEnabled val="1"/>
        </dgm:presLayoutVars>
      </dgm:prSet>
      <dgm:spPr/>
    </dgm:pt>
    <dgm:pt modelId="{76FEE1F7-4D1B-4388-9E20-FDB03B382C46}" type="pres">
      <dgm:prSet presAssocID="{5B1EE467-13EC-460E-8264-5CCC9FD9DCB8}" presName="childShp" presStyleLbl="bgAccFollowNode1" presStyleIdx="3" presStyleCnt="5" custScaleY="143157">
        <dgm:presLayoutVars>
          <dgm:bulletEnabled val="1"/>
        </dgm:presLayoutVars>
      </dgm:prSet>
      <dgm:spPr/>
    </dgm:pt>
    <dgm:pt modelId="{686F893C-C0DD-486A-BB71-DCDD650D4BD9}" type="pres">
      <dgm:prSet presAssocID="{B4424A2C-9E06-4354-A5F6-25F186864048}" presName="spacing" presStyleCnt="0"/>
      <dgm:spPr/>
    </dgm:pt>
    <dgm:pt modelId="{D29C756E-07B3-4D84-B796-C16883D0D6DA}" type="pres">
      <dgm:prSet presAssocID="{BD360492-F4AA-4F12-AC76-B87B0C289597}" presName="linNode" presStyleCnt="0"/>
      <dgm:spPr/>
    </dgm:pt>
    <dgm:pt modelId="{1F799D9E-A758-4D5F-9DB6-7D635F0544E8}" type="pres">
      <dgm:prSet presAssocID="{BD360492-F4AA-4F12-AC76-B87B0C289597}" presName="parentShp" presStyleLbl="node1" presStyleIdx="4" presStyleCnt="5">
        <dgm:presLayoutVars>
          <dgm:bulletEnabled val="1"/>
        </dgm:presLayoutVars>
      </dgm:prSet>
      <dgm:spPr/>
    </dgm:pt>
    <dgm:pt modelId="{F3FC3B71-0C1C-4CB3-A1CB-F1D412EA7E4E}" type="pres">
      <dgm:prSet presAssocID="{BD360492-F4AA-4F12-AC76-B87B0C289597}" presName="childShp" presStyleLbl="bgAccFollowNode1" presStyleIdx="4" presStyleCnt="5">
        <dgm:presLayoutVars>
          <dgm:bulletEnabled val="1"/>
        </dgm:presLayoutVars>
      </dgm:prSet>
      <dgm:spPr/>
    </dgm:pt>
  </dgm:ptLst>
  <dgm:cxnLst>
    <dgm:cxn modelId="{232EC213-69D7-488F-8BCF-AE6AFD7581B3}" type="presOf" srcId="{55C2E8FA-65DB-41E2-BDA5-21EC7532CE2A}" destId="{DC0D6F2A-CB22-482C-BFE9-B2F14E0F761D}" srcOrd="0" destOrd="0" presId="urn:microsoft.com/office/officeart/2005/8/layout/vList6"/>
    <dgm:cxn modelId="{250CD718-630A-4EE1-97A6-163C7B5E1BAB}" type="presOf" srcId="{9E3A367B-2B03-4158-BA3A-79CE0CD26ADE}" destId="{C4D10FBA-BFC3-4BD6-B0DC-798B6D604119}" srcOrd="0" destOrd="0" presId="urn:microsoft.com/office/officeart/2005/8/layout/vList6"/>
    <dgm:cxn modelId="{764C5730-3320-4EF9-8A63-5A66652D9D3F}" type="presOf" srcId="{A9B212B7-5455-4E54-9125-62018F1A06D5}" destId="{3416FB71-EE21-4013-A8EC-AB0EE2AF11CE}" srcOrd="0" destOrd="0" presId="urn:microsoft.com/office/officeart/2005/8/layout/vList6"/>
    <dgm:cxn modelId="{0562F134-1AA7-4D9F-8A7A-14ECEF751D58}" type="presOf" srcId="{BD360492-F4AA-4F12-AC76-B87B0C289597}" destId="{1F799D9E-A758-4D5F-9DB6-7D635F0544E8}" srcOrd="0" destOrd="0" presId="urn:microsoft.com/office/officeart/2005/8/layout/vList6"/>
    <dgm:cxn modelId="{4D82733B-E639-4BD6-A262-C4F072B9EEA4}" srcId="{51F25D42-808A-4CA9-AE1D-A673B6AE8598}" destId="{A9B212B7-5455-4E54-9125-62018F1A06D5}" srcOrd="0" destOrd="0" parTransId="{CB2CBD07-5010-4F2F-9B0C-FFF23EA89DD9}" sibTransId="{F3A90451-5C0E-49EA-A594-FA5EDF268146}"/>
    <dgm:cxn modelId="{CFD7A23D-FE71-4558-8A14-D321985B1A8E}" srcId="{5B1EE467-13EC-460E-8264-5CCC9FD9DCB8}" destId="{72D42C93-8BA5-4EAA-AC2D-5D015DE84489}" srcOrd="0" destOrd="0" parTransId="{5DA4847F-A059-4625-B886-4C9B97E07358}" sibTransId="{B0BFC843-9F95-472C-A1FA-D9ABED25D82C}"/>
    <dgm:cxn modelId="{444A8C6B-5E69-49B2-94A4-63BBB09BCCA7}" type="presOf" srcId="{5B1EE467-13EC-460E-8264-5CCC9FD9DCB8}" destId="{52196F1C-849C-44BF-B023-E9AAF8D618DC}" srcOrd="0" destOrd="0" presId="urn:microsoft.com/office/officeart/2005/8/layout/vList6"/>
    <dgm:cxn modelId="{9D4F7872-6FD9-42CF-BD18-15E58B531CE0}" srcId="{BD360492-F4AA-4F12-AC76-B87B0C289597}" destId="{B007BC1F-DD84-4AF4-8342-24EDC55D0E5E}" srcOrd="0" destOrd="0" parTransId="{744583BF-3B78-41CE-B729-B02D563CCF63}" sibTransId="{4AF887C7-6354-4882-AB5F-7293F62A9806}"/>
    <dgm:cxn modelId="{8C85355A-37C3-4879-9889-44BBBF347AE3}" type="presOf" srcId="{4A7A5FAE-06A2-467B-AF86-0455CE6AB2CF}" destId="{3BA54C8C-6A57-4A06-87ED-468D5BB17D96}" srcOrd="0" destOrd="0" presId="urn:microsoft.com/office/officeart/2005/8/layout/vList6"/>
    <dgm:cxn modelId="{270FD67F-0F86-4CE1-9E5E-5B4D37E828CD}" srcId="{9E3A367B-2B03-4158-BA3A-79CE0CD26ADE}" destId="{207F1E4D-1084-4EF0-9F01-AE8D1FCE9766}" srcOrd="0" destOrd="0" parTransId="{967895C2-645B-4842-8821-56366FEF4C82}" sibTransId="{463B5E56-D841-4BE6-9901-3E992D1A352E}"/>
    <dgm:cxn modelId="{C1268A84-372B-421F-BDC7-C4AB4064AF0C}" srcId="{55C2E8FA-65DB-41E2-BDA5-21EC7532CE2A}" destId="{4A7A5FAE-06A2-467B-AF86-0455CE6AB2CF}" srcOrd="0" destOrd="0" parTransId="{4B20AFAA-1AF5-4FD4-A75D-5471883739CA}" sibTransId="{FB090C6B-D6E0-485F-9CEC-35D50534E72D}"/>
    <dgm:cxn modelId="{22940A96-D070-4EA5-B1F5-8589FE2CC7BD}" type="presOf" srcId="{72D42C93-8BA5-4EAA-AC2D-5D015DE84489}" destId="{76FEE1F7-4D1B-4388-9E20-FDB03B382C46}" srcOrd="0" destOrd="0" presId="urn:microsoft.com/office/officeart/2005/8/layout/vList6"/>
    <dgm:cxn modelId="{1C0524A1-9436-49CD-B66E-20E57E017368}" srcId="{207F1E4D-1084-4EF0-9F01-AE8D1FCE9766}" destId="{7CC257C3-ECC1-4D1E-B089-75A901E6E436}" srcOrd="0" destOrd="0" parTransId="{AEF2C588-E6AC-4F8D-A81F-2A81C8BEC77F}" sibTransId="{80A1C87C-EF00-44CA-9F42-B35BCF6FE9FF}"/>
    <dgm:cxn modelId="{BDF9A1B2-1EAC-4B1D-899E-5A838B903EE6}" srcId="{9E3A367B-2B03-4158-BA3A-79CE0CD26ADE}" destId="{5B1EE467-13EC-460E-8264-5CCC9FD9DCB8}" srcOrd="3" destOrd="0" parTransId="{2ED503A2-341F-46CB-9287-6056FD96A65D}" sibTransId="{B4424A2C-9E06-4354-A5F6-25F186864048}"/>
    <dgm:cxn modelId="{92C220C7-6CB0-4104-9293-02E0C8C00CD5}" type="presOf" srcId="{51F25D42-808A-4CA9-AE1D-A673B6AE8598}" destId="{02C028BD-4E7E-4C5A-8561-2D89B6585077}" srcOrd="0" destOrd="0" presId="urn:microsoft.com/office/officeart/2005/8/layout/vList6"/>
    <dgm:cxn modelId="{599428C7-9FAB-4C5F-8A3D-907CEEF00D91}" type="presOf" srcId="{B007BC1F-DD84-4AF4-8342-24EDC55D0E5E}" destId="{F3FC3B71-0C1C-4CB3-A1CB-F1D412EA7E4E}" srcOrd="0" destOrd="0" presId="urn:microsoft.com/office/officeart/2005/8/layout/vList6"/>
    <dgm:cxn modelId="{197C45C8-9B81-4450-958F-BB3BFB0499E0}" type="presOf" srcId="{207F1E4D-1084-4EF0-9F01-AE8D1FCE9766}" destId="{247D45A2-232F-4ED2-8068-85862A44A24A}" srcOrd="0" destOrd="0" presId="urn:microsoft.com/office/officeart/2005/8/layout/vList6"/>
    <dgm:cxn modelId="{D14996DD-76E8-49D6-9F8E-EFB21E3354DA}" srcId="{9E3A367B-2B03-4158-BA3A-79CE0CD26ADE}" destId="{51F25D42-808A-4CA9-AE1D-A673B6AE8598}" srcOrd="1" destOrd="0" parTransId="{4F9694D2-4E30-46E7-98D4-D6EDC4D2E4AA}" sibTransId="{0D7D4709-4075-473C-B81C-585789CF7396}"/>
    <dgm:cxn modelId="{1916F6DE-804F-40AF-B766-B7AC840DED2B}" srcId="{9E3A367B-2B03-4158-BA3A-79CE0CD26ADE}" destId="{BD360492-F4AA-4F12-AC76-B87B0C289597}" srcOrd="4" destOrd="0" parTransId="{6302698A-B49A-49B0-9CB5-33B4558774CA}" sibTransId="{540EC65A-B865-4A5F-A770-2E073CC4AF56}"/>
    <dgm:cxn modelId="{DF9F68E6-23A5-4BB7-8479-9FFBBF129771}" srcId="{9E3A367B-2B03-4158-BA3A-79CE0CD26ADE}" destId="{55C2E8FA-65DB-41E2-BDA5-21EC7532CE2A}" srcOrd="2" destOrd="0" parTransId="{120A266B-DFEF-4FC2-AACE-9FB49E7AEA6F}" sibTransId="{8DAE97E2-C443-42CD-9883-52F188BD08E6}"/>
    <dgm:cxn modelId="{8ED851EA-8D1E-4ABA-9A56-9B2BD9C59F2B}" type="presOf" srcId="{7CC257C3-ECC1-4D1E-B089-75A901E6E436}" destId="{22A451D7-4994-426A-817D-FD8CBDE22FB2}" srcOrd="0" destOrd="0" presId="urn:microsoft.com/office/officeart/2005/8/layout/vList6"/>
    <dgm:cxn modelId="{D09712E7-45AD-45C3-BE6A-DB01BE7B1E52}" type="presParOf" srcId="{C4D10FBA-BFC3-4BD6-B0DC-798B6D604119}" destId="{AF047A82-126F-4F9B-85E9-263F266A06CD}" srcOrd="0" destOrd="0" presId="urn:microsoft.com/office/officeart/2005/8/layout/vList6"/>
    <dgm:cxn modelId="{68DB3D8A-8754-42C3-BF1C-18F52E51F2FE}" type="presParOf" srcId="{AF047A82-126F-4F9B-85E9-263F266A06CD}" destId="{247D45A2-232F-4ED2-8068-85862A44A24A}" srcOrd="0" destOrd="0" presId="urn:microsoft.com/office/officeart/2005/8/layout/vList6"/>
    <dgm:cxn modelId="{929B71DE-2D66-42BC-917E-132B9455441C}" type="presParOf" srcId="{AF047A82-126F-4F9B-85E9-263F266A06CD}" destId="{22A451D7-4994-426A-817D-FD8CBDE22FB2}" srcOrd="1" destOrd="0" presId="urn:microsoft.com/office/officeart/2005/8/layout/vList6"/>
    <dgm:cxn modelId="{C347C147-6E15-4715-9C90-0AA907E02F85}" type="presParOf" srcId="{C4D10FBA-BFC3-4BD6-B0DC-798B6D604119}" destId="{E16E8149-17C3-4395-9F81-D7D4414F8441}" srcOrd="1" destOrd="0" presId="urn:microsoft.com/office/officeart/2005/8/layout/vList6"/>
    <dgm:cxn modelId="{C9CD3B89-CBB2-4A13-B0F0-DEB4347B8C65}" type="presParOf" srcId="{C4D10FBA-BFC3-4BD6-B0DC-798B6D604119}" destId="{5DB3718B-77F8-41DD-847A-03A1335215A5}" srcOrd="2" destOrd="0" presId="urn:microsoft.com/office/officeart/2005/8/layout/vList6"/>
    <dgm:cxn modelId="{51D9F827-8CB0-4D9A-B514-A9195FBE6F38}" type="presParOf" srcId="{5DB3718B-77F8-41DD-847A-03A1335215A5}" destId="{02C028BD-4E7E-4C5A-8561-2D89B6585077}" srcOrd="0" destOrd="0" presId="urn:microsoft.com/office/officeart/2005/8/layout/vList6"/>
    <dgm:cxn modelId="{7FEB0245-A13B-4A59-86CD-BEB99C9344D1}" type="presParOf" srcId="{5DB3718B-77F8-41DD-847A-03A1335215A5}" destId="{3416FB71-EE21-4013-A8EC-AB0EE2AF11CE}" srcOrd="1" destOrd="0" presId="urn:microsoft.com/office/officeart/2005/8/layout/vList6"/>
    <dgm:cxn modelId="{0F133C15-E7DB-4894-92C6-3E7E12066C3A}" type="presParOf" srcId="{C4D10FBA-BFC3-4BD6-B0DC-798B6D604119}" destId="{C3373888-492C-4354-BD03-2C03D5160071}" srcOrd="3" destOrd="0" presId="urn:microsoft.com/office/officeart/2005/8/layout/vList6"/>
    <dgm:cxn modelId="{2E44DFFD-8E59-4D93-BDE7-ABD0A8A7D5C9}" type="presParOf" srcId="{C4D10FBA-BFC3-4BD6-B0DC-798B6D604119}" destId="{C7A9A0DC-C980-4C5C-A2C9-64213E98CC89}" srcOrd="4" destOrd="0" presId="urn:microsoft.com/office/officeart/2005/8/layout/vList6"/>
    <dgm:cxn modelId="{4F6AA3C0-122F-4770-B819-08B9457995D8}" type="presParOf" srcId="{C7A9A0DC-C980-4C5C-A2C9-64213E98CC89}" destId="{DC0D6F2A-CB22-482C-BFE9-B2F14E0F761D}" srcOrd="0" destOrd="0" presId="urn:microsoft.com/office/officeart/2005/8/layout/vList6"/>
    <dgm:cxn modelId="{8517AB87-CF63-4D9C-98B8-0ADDEA0DEB9A}" type="presParOf" srcId="{C7A9A0DC-C980-4C5C-A2C9-64213E98CC89}" destId="{3BA54C8C-6A57-4A06-87ED-468D5BB17D96}" srcOrd="1" destOrd="0" presId="urn:microsoft.com/office/officeart/2005/8/layout/vList6"/>
    <dgm:cxn modelId="{3FEF7BC3-64A3-4A8D-9B79-01A9E01C049B}" type="presParOf" srcId="{C4D10FBA-BFC3-4BD6-B0DC-798B6D604119}" destId="{879433B7-E826-4323-B699-5991F3A8018D}" srcOrd="5" destOrd="0" presId="urn:microsoft.com/office/officeart/2005/8/layout/vList6"/>
    <dgm:cxn modelId="{3E00FEDA-DCDD-46E1-AF4C-094C4CCBE100}" type="presParOf" srcId="{C4D10FBA-BFC3-4BD6-B0DC-798B6D604119}" destId="{3210B657-D535-4665-89FC-48E74E845C9E}" srcOrd="6" destOrd="0" presId="urn:microsoft.com/office/officeart/2005/8/layout/vList6"/>
    <dgm:cxn modelId="{60554B97-0A96-4917-A815-46C6B8108028}" type="presParOf" srcId="{3210B657-D535-4665-89FC-48E74E845C9E}" destId="{52196F1C-849C-44BF-B023-E9AAF8D618DC}" srcOrd="0" destOrd="0" presId="urn:microsoft.com/office/officeart/2005/8/layout/vList6"/>
    <dgm:cxn modelId="{876A45AF-283B-4744-904F-FFB9551C940F}" type="presParOf" srcId="{3210B657-D535-4665-89FC-48E74E845C9E}" destId="{76FEE1F7-4D1B-4388-9E20-FDB03B382C46}" srcOrd="1" destOrd="0" presId="urn:microsoft.com/office/officeart/2005/8/layout/vList6"/>
    <dgm:cxn modelId="{C4418DB7-E87A-46EE-B974-6255B2C848D7}" type="presParOf" srcId="{C4D10FBA-BFC3-4BD6-B0DC-798B6D604119}" destId="{686F893C-C0DD-486A-BB71-DCDD650D4BD9}" srcOrd="7" destOrd="0" presId="urn:microsoft.com/office/officeart/2005/8/layout/vList6"/>
    <dgm:cxn modelId="{4F10B1F2-D808-4D07-AA1A-62C9D049265A}" type="presParOf" srcId="{C4D10FBA-BFC3-4BD6-B0DC-798B6D604119}" destId="{D29C756E-07B3-4D84-B796-C16883D0D6DA}" srcOrd="8" destOrd="0" presId="urn:microsoft.com/office/officeart/2005/8/layout/vList6"/>
    <dgm:cxn modelId="{9EF627BD-DBC0-4421-9632-E83D9B1481FC}" type="presParOf" srcId="{D29C756E-07B3-4D84-B796-C16883D0D6DA}" destId="{1F799D9E-A758-4D5F-9DB6-7D635F0544E8}" srcOrd="0" destOrd="0" presId="urn:microsoft.com/office/officeart/2005/8/layout/vList6"/>
    <dgm:cxn modelId="{757C2769-8C13-4BAC-8BB8-9B9E424D8A90}" type="presParOf" srcId="{D29C756E-07B3-4D84-B796-C16883D0D6DA}" destId="{F3FC3B71-0C1C-4CB3-A1CB-F1D412EA7E4E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A451D7-4994-426A-817D-FD8CBDE22FB2}">
      <dsp:nvSpPr>
        <dsp:cNvPr id="0" name=""/>
        <dsp:cNvSpPr/>
      </dsp:nvSpPr>
      <dsp:spPr>
        <a:xfrm>
          <a:off x="3963367" y="1465"/>
          <a:ext cx="5937795" cy="11723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пенсии муниципальным служащим; представление субсидий                   7 молодым семьям на приобретение жилья; благоустройство территории и домовладений ветеранам;</a:t>
          </a:r>
        </a:p>
      </dsp:txBody>
      <dsp:txXfrm>
        <a:off x="3963367" y="148011"/>
        <a:ext cx="5498158" cy="879274"/>
      </dsp:txXfrm>
    </dsp:sp>
    <dsp:sp modelId="{247D45A2-232F-4ED2-8068-85862A44A24A}">
      <dsp:nvSpPr>
        <dsp:cNvPr id="0" name=""/>
        <dsp:cNvSpPr/>
      </dsp:nvSpPr>
      <dsp:spPr>
        <a:xfrm>
          <a:off x="4836" y="293580"/>
          <a:ext cx="3958530" cy="59518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Социальная поддержка населения – </a:t>
          </a:r>
          <a:r>
            <a:rPr lang="ru-RU" sz="20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23 606,9</a:t>
          </a: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</a:p>
      </dsp:txBody>
      <dsp:txXfrm>
        <a:off x="33890" y="322634"/>
        <a:ext cx="3900422" cy="537074"/>
      </dsp:txXfrm>
    </dsp:sp>
    <dsp:sp modelId="{3416FB71-EE21-4013-A8EC-AB0EE2AF11CE}">
      <dsp:nvSpPr>
        <dsp:cNvPr id="0" name=""/>
        <dsp:cNvSpPr/>
      </dsp:nvSpPr>
      <dsp:spPr>
        <a:xfrm>
          <a:off x="3963367" y="1233349"/>
          <a:ext cx="5937795" cy="101303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финансовое обеспечение деятельности МБУ "Служба спасения"; предупреждения последствий чрезвычайных ситуаций; </a:t>
          </a:r>
        </a:p>
      </dsp:txBody>
      <dsp:txXfrm>
        <a:off x="3963367" y="1359978"/>
        <a:ext cx="5557907" cy="759777"/>
      </dsp:txXfrm>
    </dsp:sp>
    <dsp:sp modelId="{02C028BD-4E7E-4C5A-8561-2D89B6585077}">
      <dsp:nvSpPr>
        <dsp:cNvPr id="0" name=""/>
        <dsp:cNvSpPr/>
      </dsp:nvSpPr>
      <dsp:spPr>
        <a:xfrm>
          <a:off x="4836" y="1442276"/>
          <a:ext cx="3958530" cy="59518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Обеспечение безопасности населения – </a:t>
          </a:r>
          <a:r>
            <a:rPr lang="ru-RU" sz="20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37 732,7 </a:t>
          </a:r>
          <a:r>
            <a:rPr lang="ru-RU" sz="20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33890" y="1471330"/>
        <a:ext cx="3900422" cy="537074"/>
      </dsp:txXfrm>
    </dsp:sp>
    <dsp:sp modelId="{3BA54C8C-6A57-4A06-87ED-468D5BB17D96}">
      <dsp:nvSpPr>
        <dsp:cNvPr id="0" name=""/>
        <dsp:cNvSpPr/>
      </dsp:nvSpPr>
      <dsp:spPr>
        <a:xfrm>
          <a:off x="3997123" y="2305904"/>
          <a:ext cx="5870282" cy="1561966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0007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3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Финансовое обеспечение деятельности главы и администрации, Совета </a:t>
          </a:r>
          <a:r>
            <a:rPr lang="ru-RU" sz="135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Ейского</a:t>
          </a:r>
          <a:r>
            <a:rPr lang="ru-RU" sz="135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городского поселения, а также управления имущественных и земельных отношений и МКУ "ЦОД ОМС, обеспечение деятельности КСП; содержание имущества казны, ежемесячная оплата руководителям ТОС, оплата штрафов за счёт бюджета, взносы в ассоциацию муниципальных образований</a:t>
          </a:r>
        </a:p>
      </dsp:txBody>
      <dsp:txXfrm>
        <a:off x="3997123" y="2501150"/>
        <a:ext cx="5284545" cy="1171474"/>
      </dsp:txXfrm>
    </dsp:sp>
    <dsp:sp modelId="{DC0D6F2A-CB22-482C-BFE9-B2F14E0F761D}">
      <dsp:nvSpPr>
        <dsp:cNvPr id="0" name=""/>
        <dsp:cNvSpPr/>
      </dsp:nvSpPr>
      <dsp:spPr>
        <a:xfrm>
          <a:off x="38593" y="2789296"/>
          <a:ext cx="3958530" cy="59518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Общегосударственные вопросы – </a:t>
          </a:r>
          <a:r>
            <a:rPr lang="ru-RU" sz="2000" b="1" kern="1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131 561,8 </a:t>
          </a:r>
          <a:r>
            <a:rPr lang="ru-RU" sz="2000" kern="1200" dirty="0" err="1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67647" y="2818350"/>
        <a:ext cx="3900422" cy="537074"/>
      </dsp:txXfrm>
    </dsp:sp>
    <dsp:sp modelId="{76FEE1F7-4D1B-4388-9E20-FDB03B382C46}">
      <dsp:nvSpPr>
        <dsp:cNvPr id="0" name=""/>
        <dsp:cNvSpPr/>
      </dsp:nvSpPr>
      <dsp:spPr>
        <a:xfrm>
          <a:off x="3963367" y="3927388"/>
          <a:ext cx="5937795" cy="852045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Устройство спортивной площадки в пос.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Ближнеейский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переданные полномочия в </a:t>
          </a:r>
          <a:r>
            <a:rPr lang="ru-RU" sz="14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Ейский</a:t>
          </a:r>
          <a:r>
            <a:rPr lang="ru-RU" sz="1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район по физической культуре и спорту</a:t>
          </a:r>
        </a:p>
      </dsp:txBody>
      <dsp:txXfrm>
        <a:off x="3963367" y="4033894"/>
        <a:ext cx="5618278" cy="639033"/>
      </dsp:txXfrm>
    </dsp:sp>
    <dsp:sp modelId="{52196F1C-849C-44BF-B023-E9AAF8D618DC}">
      <dsp:nvSpPr>
        <dsp:cNvPr id="0" name=""/>
        <dsp:cNvSpPr/>
      </dsp:nvSpPr>
      <dsp:spPr>
        <a:xfrm>
          <a:off x="27" y="4039607"/>
          <a:ext cx="3958530" cy="59518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Физическая культура и спорт –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13 303,4 </a:t>
          </a:r>
          <a:r>
            <a:rPr lang="ru-RU" sz="2000" kern="1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тыс. руб.</a:t>
          </a:r>
        </a:p>
      </dsp:txBody>
      <dsp:txXfrm>
        <a:off x="29081" y="4068661"/>
        <a:ext cx="3900422" cy="537074"/>
      </dsp:txXfrm>
    </dsp:sp>
    <dsp:sp modelId="{F3FC3B71-0C1C-4CB3-A1CB-F1D412EA7E4E}">
      <dsp:nvSpPr>
        <dsp:cNvPr id="0" name=""/>
        <dsp:cNvSpPr/>
      </dsp:nvSpPr>
      <dsp:spPr>
        <a:xfrm>
          <a:off x="3962400" y="4838952"/>
          <a:ext cx="5943600" cy="595182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Услуги СМИ; оплата процентов по муниципальному долгу.</a:t>
          </a:r>
        </a:p>
      </dsp:txBody>
      <dsp:txXfrm>
        <a:off x="3962400" y="4913350"/>
        <a:ext cx="5720407" cy="446386"/>
      </dsp:txXfrm>
    </dsp:sp>
    <dsp:sp modelId="{1F799D9E-A758-4D5F-9DB6-7D635F0544E8}">
      <dsp:nvSpPr>
        <dsp:cNvPr id="0" name=""/>
        <dsp:cNvSpPr/>
      </dsp:nvSpPr>
      <dsp:spPr>
        <a:xfrm>
          <a:off x="0" y="4838952"/>
          <a:ext cx="3962400" cy="595182"/>
        </a:xfrm>
        <a:prstGeom prst="roundRect">
          <a:avLst/>
        </a:prstGeom>
        <a:solidFill>
          <a:schemeClr val="accent1">
            <a:lumMod val="40000"/>
            <a:lumOff val="6000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Прочие расходы –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466 ,4 </a:t>
          </a:r>
          <a:r>
            <a:rPr lang="ru-RU" sz="2000" b="1" kern="1200" dirty="0" err="1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тыс.руб</a:t>
          </a:r>
          <a:r>
            <a:rPr lang="ru-RU" sz="2000" b="0" kern="120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</dsp:txBody>
      <dsp:txXfrm>
        <a:off x="29054" y="4868006"/>
        <a:ext cx="3904292" cy="5370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78F4D7"/>
            </a:gs>
            <a:gs pos="55000">
              <a:schemeClr val="tx2">
                <a:lumMod val="75000"/>
              </a:schemeClr>
            </a:gs>
            <a:gs pos="90000">
              <a:schemeClr val="tx2">
                <a:lumMod val="20000"/>
                <a:lumOff val="80000"/>
              </a:schemeClr>
            </a:gs>
            <a:gs pos="100000">
              <a:schemeClr val="tx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182880"/>
            <a:ext cx="8791575" cy="5001370"/>
          </a:xfrm>
          <a:noFill/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Отчёт об исполнении бюджета ейского городского поселения ейского района </a:t>
            </a:r>
            <a:b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</a:br>
            <a:r>
              <a:rPr lang="ru-RU" b="1" dirty="0">
                <a:solidFill>
                  <a:schemeClr val="bg1"/>
                </a:solidFill>
                <a:latin typeface="Book Antiqua" panose="02040602050305030304" pitchFamily="18" charset="0"/>
                <a:ea typeface="Yu Gothic Medium" panose="020B0500000000000000" pitchFamily="34" charset="-128"/>
                <a:cs typeface="Times New Roman" panose="02020603050405020304" pitchFamily="18" charset="0"/>
              </a:rPr>
              <a:t>за 2025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76424" y="6003234"/>
            <a:ext cx="8791575" cy="469127"/>
          </a:xfrm>
        </p:spPr>
        <p:txBody>
          <a:bodyPr>
            <a:normAutofit/>
          </a:bodyPr>
          <a:lstStyle/>
          <a:p>
            <a:pPr algn="ctr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 Ейск, апрель 2026 года</a:t>
            </a:r>
          </a:p>
        </p:txBody>
      </p:sp>
    </p:spTree>
    <p:extLst>
      <p:ext uri="{BB962C8B-B14F-4D97-AF65-F5344CB8AC3E}">
        <p14:creationId xmlns:p14="http://schemas.microsoft.com/office/powerpoint/2010/main" val="4222252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238539"/>
            <a:ext cx="9905998" cy="3578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</a:rPr>
              <a:t>Национальная экономика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08210298"/>
              </p:ext>
            </p:extLst>
          </p:nvPr>
        </p:nvGraphicFramePr>
        <p:xfrm>
          <a:off x="854765" y="765314"/>
          <a:ext cx="5164241" cy="4263884"/>
        </p:xfrm>
        <a:graphic>
          <a:graphicData uri="http://schemas.openxmlformats.org/drawingml/2006/table">
            <a:tbl>
              <a:tblPr firstRow="1" lastRow="1">
                <a:tableStyleId>{93296810-A885-4BE3-A3E7-6D5BEEA58F35}</a:tableStyleId>
              </a:tblPr>
              <a:tblGrid>
                <a:gridCol w="3212021">
                  <a:extLst>
                    <a:ext uri="{9D8B030D-6E8A-4147-A177-3AD203B41FA5}">
                      <a16:colId xmlns:a16="http://schemas.microsoft.com/office/drawing/2014/main" val="2876934930"/>
                    </a:ext>
                  </a:extLst>
                </a:gridCol>
                <a:gridCol w="1132499">
                  <a:extLst>
                    <a:ext uri="{9D8B030D-6E8A-4147-A177-3AD203B41FA5}">
                      <a16:colId xmlns:a16="http://schemas.microsoft.com/office/drawing/2014/main" val="1265121955"/>
                    </a:ext>
                  </a:extLst>
                </a:gridCol>
                <a:gridCol w="819721">
                  <a:extLst>
                    <a:ext uri="{9D8B030D-6E8A-4147-A177-3AD203B41FA5}">
                      <a16:colId xmlns:a16="http://schemas.microsoft.com/office/drawing/2014/main" val="3904792611"/>
                    </a:ext>
                  </a:extLst>
                </a:gridCol>
              </a:tblGrid>
              <a:tr h="800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Наименование направления расходов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Сумма, </a:t>
                      </a:r>
                      <a:r>
                        <a:rPr lang="ru-RU" sz="12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тыс.руб</a:t>
                      </a:r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.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Удельный вес, 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9309932"/>
                  </a:ext>
                </a:extLst>
              </a:tr>
              <a:tr h="800881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Ремонт, содержание дорог, обеспечение безопасности на дорогах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    78 128,7   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83,3%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605768"/>
                  </a:ext>
                </a:extLst>
              </a:tr>
              <a:tr h="4012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Финансовое обеспечение деятельсноти УМК 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    10 214,0   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10,9%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40735"/>
                  </a:ext>
                </a:extLst>
              </a:tr>
              <a:tr h="600572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Финансовое обеспечение переданных полномочий по архитектуре и градостроительной деятельности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   2 249,4  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2,4%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1974144"/>
                  </a:ext>
                </a:extLst>
              </a:tr>
              <a:tr h="45808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Мероприятия в области земельных отношений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         300,9   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0,3%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5685852"/>
                  </a:ext>
                </a:extLst>
              </a:tr>
              <a:tr h="40043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Транспорт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       99,9  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0,1%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2893971"/>
                  </a:ext>
                </a:extLst>
              </a:tr>
              <a:tr h="40129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Меропрития в области водных отношений</a:t>
                      </a:r>
                      <a:endParaRPr lang="ru-RU" sz="1200" b="0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   2 797,1  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3,0%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21685456"/>
                  </a:ext>
                </a:extLst>
              </a:tr>
              <a:tr h="400438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solidFill>
                            <a:schemeClr val="bg1"/>
                          </a:solidFill>
                          <a:effectLst/>
                        </a:rPr>
                        <a:t>ИТОГО:</a:t>
                      </a:r>
                      <a:endParaRPr lang="ru-RU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 93 790,0   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100,0%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467035"/>
                  </a:ext>
                </a:extLst>
              </a:tr>
            </a:tbl>
          </a:graphicData>
        </a:graphic>
      </p:graphicFrame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765314"/>
            <a:ext cx="5496339" cy="56255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b="1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Дорожное хозяйство:</a:t>
            </a:r>
          </a:p>
          <a:p>
            <a:pPr algn="just">
              <a:buFontTx/>
              <a:buChar char="-"/>
            </a:pP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безопасности на дорогах (установка средств регулирования дорожного движения, техническое обслуживание светофорных объектов и дорожных знаков, электроэнергия светофорных объектов и пр.) </a:t>
            </a:r>
          </a:p>
          <a:p>
            <a:pPr algn="just">
              <a:buFontTx/>
              <a:buChar char="-"/>
            </a:pP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начаты работы по капитальному ремонту дороги по ул. Мичурина;</a:t>
            </a:r>
          </a:p>
          <a:p>
            <a:pPr algn="just">
              <a:buFontTx/>
              <a:buChar char="-"/>
            </a:pP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зимнее содержание дорог;</a:t>
            </a:r>
          </a:p>
          <a:p>
            <a:pPr algn="just">
              <a:buFontTx/>
              <a:buChar char="-"/>
            </a:pP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устройство тротуара возле ТЦ "Сердце Ейска" ;</a:t>
            </a:r>
          </a:p>
          <a:p>
            <a:pPr algn="just">
              <a:buFontTx/>
              <a:buChar char="-"/>
            </a:pP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тротуара по ул. Седина от ул. Первомайской до дома 46/3 по ул. Седина в </a:t>
            </a:r>
            <a:r>
              <a:rPr lang="ru-RU" sz="1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г.Ейске</a:t>
            </a: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ремонт тротуара по ул. </a:t>
            </a:r>
            <a:r>
              <a:rPr lang="ru-RU" sz="1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Р.Люксембург</a:t>
            </a: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ул. </a:t>
            </a:r>
            <a:r>
              <a:rPr lang="ru-RU" sz="1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Нижнесадовой</a:t>
            </a: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ул. Кропоткина; </a:t>
            </a:r>
          </a:p>
          <a:p>
            <a:pPr algn="just">
              <a:buFontTx/>
              <a:buChar char="-"/>
            </a:pPr>
            <a:r>
              <a:rPr lang="ru-RU" sz="16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грейдирование</a:t>
            </a:r>
            <a:r>
              <a:rPr lang="ru-RU" sz="16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дорог, текущий ремонт дорог и тротуаров, прочие работы и услуги, связанные с содержание дорог и тротуаров</a:t>
            </a:r>
          </a:p>
        </p:txBody>
      </p:sp>
    </p:spTree>
    <p:extLst>
      <p:ext uri="{BB962C8B-B14F-4D97-AF65-F5344CB8AC3E}">
        <p14:creationId xmlns:p14="http://schemas.microsoft.com/office/powerpoint/2010/main" val="21051486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37182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Прочие расходы бюджета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4547910"/>
              </p:ext>
            </p:extLst>
          </p:nvPr>
        </p:nvGraphicFramePr>
        <p:xfrm>
          <a:off x="1141413" y="1155700"/>
          <a:ext cx="9906000" cy="5435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5572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5A70FE-7361-72C3-F024-CEDFF42B7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60643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</a:rPr>
              <a:t>Муниципальный долг, </a:t>
            </a:r>
            <a:r>
              <a:rPr lang="ru-RU" sz="2000" b="1" dirty="0">
                <a:solidFill>
                  <a:schemeClr val="bg1"/>
                </a:solidFill>
              </a:rPr>
              <a:t> </a:t>
            </a:r>
            <a:r>
              <a:rPr lang="ru-RU" sz="2000" b="1" dirty="0" err="1">
                <a:solidFill>
                  <a:schemeClr val="bg1"/>
                </a:solidFill>
              </a:rPr>
              <a:t>тыс.руб</a:t>
            </a:r>
            <a:r>
              <a:rPr lang="ru-RU" sz="2000" b="1" dirty="0">
                <a:solidFill>
                  <a:schemeClr val="bg1"/>
                </a:solidFill>
              </a:rPr>
              <a:t>.</a:t>
            </a:r>
            <a:endParaRPr lang="ru-RU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7EF4990B-2FCC-0A12-FBA1-563F583359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8019357"/>
              </p:ext>
            </p:extLst>
          </p:nvPr>
        </p:nvGraphicFramePr>
        <p:xfrm>
          <a:off x="1141413" y="1225550"/>
          <a:ext cx="9906000" cy="4565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24225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5678" y="178904"/>
            <a:ext cx="10341733" cy="86470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показатели исполнения бюджета за 2025 год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9339426"/>
              </p:ext>
            </p:extLst>
          </p:nvPr>
        </p:nvGraphicFramePr>
        <p:xfrm>
          <a:off x="705679" y="1329688"/>
          <a:ext cx="10793894" cy="4603972"/>
        </p:xfrm>
        <a:graphic>
          <a:graphicData uri="http://schemas.openxmlformats.org/drawingml/2006/table">
            <a:tbl>
              <a:tblPr/>
              <a:tblGrid>
                <a:gridCol w="3186556">
                  <a:extLst>
                    <a:ext uri="{9D8B030D-6E8A-4147-A177-3AD203B41FA5}">
                      <a16:colId xmlns:a16="http://schemas.microsoft.com/office/drawing/2014/main" val="3863642802"/>
                    </a:ext>
                  </a:extLst>
                </a:gridCol>
                <a:gridCol w="1503515">
                  <a:extLst>
                    <a:ext uri="{9D8B030D-6E8A-4147-A177-3AD203B41FA5}">
                      <a16:colId xmlns:a16="http://schemas.microsoft.com/office/drawing/2014/main" val="4195673782"/>
                    </a:ext>
                  </a:extLst>
                </a:gridCol>
                <a:gridCol w="1525956">
                  <a:extLst>
                    <a:ext uri="{9D8B030D-6E8A-4147-A177-3AD203B41FA5}">
                      <a16:colId xmlns:a16="http://schemas.microsoft.com/office/drawing/2014/main" val="898840546"/>
                    </a:ext>
                  </a:extLst>
                </a:gridCol>
                <a:gridCol w="1548396">
                  <a:extLst>
                    <a:ext uri="{9D8B030D-6E8A-4147-A177-3AD203B41FA5}">
                      <a16:colId xmlns:a16="http://schemas.microsoft.com/office/drawing/2014/main" val="3669288943"/>
                    </a:ext>
                  </a:extLst>
                </a:gridCol>
                <a:gridCol w="1189348">
                  <a:extLst>
                    <a:ext uri="{9D8B030D-6E8A-4147-A177-3AD203B41FA5}">
                      <a16:colId xmlns:a16="http://schemas.microsoft.com/office/drawing/2014/main" val="1876831169"/>
                    </a:ext>
                  </a:extLst>
                </a:gridCol>
                <a:gridCol w="1840123">
                  <a:extLst>
                    <a:ext uri="{9D8B030D-6E8A-4147-A177-3AD203B41FA5}">
                      <a16:colId xmlns:a16="http://schemas.microsoft.com/office/drawing/2014/main" val="4091978454"/>
                    </a:ext>
                  </a:extLst>
                </a:gridCol>
              </a:tblGrid>
              <a:tr h="181624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Наименование показателя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исполнено за 2024 год,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Утверждено на 2025 год,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Фактически поступило в 2025 году, </a:t>
                      </a:r>
                      <a:r>
                        <a:rPr lang="ru-RU" sz="20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тыс.руб</a:t>
                      </a:r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% исполнения в 2025 году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темп роста относительно показателей 2024 года</a:t>
                      </a:r>
                    </a:p>
                  </a:txBody>
                  <a:tcPr marL="7620" marR="7620" marT="76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4846775"/>
                  </a:ext>
                </a:extLst>
              </a:tr>
              <a:tr h="46462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Доходы, всего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946 915,50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802 642,20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859 590,40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29220297"/>
                  </a:ext>
                </a:extLst>
              </a:tr>
              <a:tr h="46462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в т.ч.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132046"/>
                  </a:ext>
                </a:extLst>
              </a:tr>
              <a:tr h="46462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Собственные доходы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669 384,40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660 057,60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718 306,70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108,8%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107,3%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0040967"/>
                  </a:ext>
                </a:extLst>
              </a:tr>
              <a:tr h="46462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Безвозмездные поступления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277 531,10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142 584,60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141 283,70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99,1%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50,9%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694400"/>
                  </a:ext>
                </a:extLst>
              </a:tr>
              <a:tr h="46462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Расходы, всего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910 599,20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900 515,40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814 152,50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90,4%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89,4%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5994027"/>
                  </a:ext>
                </a:extLst>
              </a:tr>
              <a:tr h="464621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Дефицит (-)/профицит (+)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36 316,30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-97 873,20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45 437,90 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1450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4587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4969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latin typeface="+mn-lt"/>
              </a:rPr>
              <a:t>Доходы бюджета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64300629"/>
              </p:ext>
            </p:extLst>
          </p:nvPr>
        </p:nvGraphicFramePr>
        <p:xfrm>
          <a:off x="616227" y="1689100"/>
          <a:ext cx="5049078" cy="31140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15390">
                  <a:extLst>
                    <a:ext uri="{9D8B030D-6E8A-4147-A177-3AD203B41FA5}">
                      <a16:colId xmlns:a16="http://schemas.microsoft.com/office/drawing/2014/main" val="60256716"/>
                    </a:ext>
                  </a:extLst>
                </a:gridCol>
                <a:gridCol w="1001721">
                  <a:extLst>
                    <a:ext uri="{9D8B030D-6E8A-4147-A177-3AD203B41FA5}">
                      <a16:colId xmlns:a16="http://schemas.microsoft.com/office/drawing/2014/main" val="2029290489"/>
                    </a:ext>
                  </a:extLst>
                </a:gridCol>
                <a:gridCol w="1052314">
                  <a:extLst>
                    <a:ext uri="{9D8B030D-6E8A-4147-A177-3AD203B41FA5}">
                      <a16:colId xmlns:a16="http://schemas.microsoft.com/office/drawing/2014/main" val="2150206482"/>
                    </a:ext>
                  </a:extLst>
                </a:gridCol>
                <a:gridCol w="900537">
                  <a:extLst>
                    <a:ext uri="{9D8B030D-6E8A-4147-A177-3AD203B41FA5}">
                      <a16:colId xmlns:a16="http://schemas.microsoft.com/office/drawing/2014/main" val="973164788"/>
                    </a:ext>
                  </a:extLst>
                </a:gridCol>
                <a:gridCol w="779116">
                  <a:extLst>
                    <a:ext uri="{9D8B030D-6E8A-4147-A177-3AD203B41FA5}">
                      <a16:colId xmlns:a16="http://schemas.microsoft.com/office/drawing/2014/main" val="30924745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bg1"/>
                          </a:solidFill>
                        </a:rPr>
                        <a:t>Наименование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bg1"/>
                          </a:solidFill>
                        </a:rPr>
                        <a:t>Исполнено за 2024 год, </a:t>
                      </a:r>
                      <a:r>
                        <a:rPr lang="ru-RU" sz="1200" dirty="0" err="1">
                          <a:solidFill>
                            <a:schemeClr val="bg1"/>
                          </a:solidFill>
                        </a:rPr>
                        <a:t>тыс.руб</a:t>
                      </a:r>
                      <a:r>
                        <a:rPr lang="ru-RU" sz="1200" dirty="0">
                          <a:solidFill>
                            <a:schemeClr val="bg1"/>
                          </a:solidFill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bg1"/>
                          </a:solidFill>
                        </a:rPr>
                        <a:t>Исполнено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</a:rPr>
                        <a:t> за 2025 год, </a:t>
                      </a:r>
                      <a:r>
                        <a:rPr lang="ru-RU" sz="1200" baseline="0" dirty="0" err="1">
                          <a:solidFill>
                            <a:schemeClr val="bg1"/>
                          </a:solidFill>
                        </a:rPr>
                        <a:t>тыс.руб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bg1"/>
                          </a:solidFill>
                        </a:rPr>
                        <a:t>Темп роста 2025 года относительно 2024 года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bg1"/>
                          </a:solidFill>
                        </a:rPr>
                        <a:t>Удельный вес дохода в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</a:rPr>
                        <a:t> общей сумме дохода 2025 год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92625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438 684,8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537 057,8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122,5%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62,5%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9171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Неналоговые доходы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230 699,6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181 248,9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78,6 %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21,1%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6468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Безвозмездные поступления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277 531,1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141 283,7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50,9%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16,4%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3893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/>
                        <a:t>Итого: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946 915,5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859 590,4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90,8%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100,0%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324203"/>
                  </a:ext>
                </a:extLst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93356431"/>
              </p:ext>
            </p:extLst>
          </p:nvPr>
        </p:nvGraphicFramePr>
        <p:xfrm>
          <a:off x="5586412" y="1063487"/>
          <a:ext cx="6052310" cy="5536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2664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367748"/>
            <a:ext cx="9905998" cy="506895"/>
          </a:xfrm>
        </p:spPr>
        <p:txBody>
          <a:bodyPr>
            <a:noAutofit/>
          </a:bodyPr>
          <a:lstStyle/>
          <a:p>
            <a:pPr algn="ctr"/>
            <a:r>
              <a:rPr lang="ru-RU" sz="3200" dirty="0">
                <a:solidFill>
                  <a:schemeClr val="bg1"/>
                </a:solidFill>
              </a:rPr>
              <a:t>Собственные доходы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80629081"/>
              </p:ext>
            </p:extLst>
          </p:nvPr>
        </p:nvGraphicFramePr>
        <p:xfrm>
          <a:off x="944218" y="944216"/>
          <a:ext cx="4660451" cy="54466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7451">
                  <a:extLst>
                    <a:ext uri="{9D8B030D-6E8A-4147-A177-3AD203B41FA5}">
                      <a16:colId xmlns:a16="http://schemas.microsoft.com/office/drawing/2014/main" val="1069235371"/>
                    </a:ext>
                  </a:extLst>
                </a:gridCol>
                <a:gridCol w="711827">
                  <a:extLst>
                    <a:ext uri="{9D8B030D-6E8A-4147-A177-3AD203B41FA5}">
                      <a16:colId xmlns:a16="http://schemas.microsoft.com/office/drawing/2014/main" val="2658816739"/>
                    </a:ext>
                  </a:extLst>
                </a:gridCol>
                <a:gridCol w="711827">
                  <a:extLst>
                    <a:ext uri="{9D8B030D-6E8A-4147-A177-3AD203B41FA5}">
                      <a16:colId xmlns:a16="http://schemas.microsoft.com/office/drawing/2014/main" val="3440095009"/>
                    </a:ext>
                  </a:extLst>
                </a:gridCol>
                <a:gridCol w="644673">
                  <a:extLst>
                    <a:ext uri="{9D8B030D-6E8A-4147-A177-3AD203B41FA5}">
                      <a16:colId xmlns:a16="http://schemas.microsoft.com/office/drawing/2014/main" val="3404975042"/>
                    </a:ext>
                  </a:extLst>
                </a:gridCol>
                <a:gridCol w="644673">
                  <a:extLst>
                    <a:ext uri="{9D8B030D-6E8A-4147-A177-3AD203B41FA5}">
                      <a16:colId xmlns:a16="http://schemas.microsoft.com/office/drawing/2014/main" val="1507930939"/>
                    </a:ext>
                  </a:extLst>
                </a:gridCol>
              </a:tblGrid>
              <a:tr h="698288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 Наименование дохода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Фактическое поступление в бюджет, </a:t>
                      </a:r>
                      <a:r>
                        <a:rPr lang="ru-RU" sz="1000" u="none" strike="noStrike" dirty="0" err="1">
                          <a:effectLst/>
                        </a:rPr>
                        <a:t>тыс.руб</a:t>
                      </a:r>
                      <a:r>
                        <a:rPr lang="ru-RU" sz="1000" u="none" strike="noStrike" dirty="0">
                          <a:effectLst/>
                        </a:rPr>
                        <a:t>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Темп роста 2025 к 2024 году, 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Удельный вес в структуре доходов, 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9486012"/>
                  </a:ext>
                </a:extLst>
              </a:tr>
              <a:tr h="2053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2024 год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2025 год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022372"/>
                  </a:ext>
                </a:extLst>
              </a:tr>
              <a:tr h="205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 dirty="0">
                          <a:effectLst/>
                        </a:rPr>
                        <a:t>НДФЛ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294 122,9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341 464,8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116,1%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47,5%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123578"/>
                  </a:ext>
                </a:extLst>
              </a:tr>
              <a:tr h="205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Акцизы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22 354,7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23 342,3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104,4%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3,2%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105798"/>
                  </a:ext>
                </a:extLst>
              </a:tr>
              <a:tr h="369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Единый сельскохозяйственный налог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4 835,3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5 312,7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109,9%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0,7%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470570"/>
                  </a:ext>
                </a:extLst>
              </a:tr>
              <a:tr h="205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Туристический налог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10 926,9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1,5%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5964496"/>
                  </a:ext>
                </a:extLst>
              </a:tr>
              <a:tr h="369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Налог на имущество физических лиц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59 367,7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76 670,0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129,1%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10,7%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5103360"/>
                  </a:ext>
                </a:extLst>
              </a:tr>
              <a:tr h="205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Земельный налог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58 004,2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79 341,1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136,8%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11,0%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4026958"/>
                  </a:ext>
                </a:extLst>
              </a:tr>
              <a:tr h="205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Аренда земли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69 853,8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59 393,7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85,0%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8,3%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4098412"/>
                  </a:ext>
                </a:extLst>
              </a:tr>
              <a:tr h="369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Аренда муниципального имущества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79 200,3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88 076,9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111,2%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12,3%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7293771"/>
                  </a:ext>
                </a:extLst>
              </a:tr>
              <a:tr h="5504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Прочие доходы от использования муниципального имущества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11 216,7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16 873,3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150,4%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2,3%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8331727"/>
                  </a:ext>
                </a:extLst>
              </a:tr>
              <a:tr h="5504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Доходы от реализации имущества, включая доходы от реализации земли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11 947,7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6 635,1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55,5%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0,9%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8224001"/>
                  </a:ext>
                </a:extLst>
              </a:tr>
              <a:tr h="73114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Штрафы, санкции, возмещение ущерба, доходы от оказания платных услуг, компенсация затрат бюджета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11 107,8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14 008,3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126,1%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2,0%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0971014"/>
                  </a:ext>
                </a:extLst>
              </a:tr>
              <a:tr h="369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Прочие доходы городского поселения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47 373,3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-3 738,4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>
                          <a:effectLst/>
                        </a:rPr>
                        <a:t>-7,9%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u="none" strike="noStrike" dirty="0">
                          <a:effectLst/>
                        </a:rPr>
                        <a:t>-0,5%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1764433"/>
                  </a:ext>
                </a:extLst>
              </a:tr>
              <a:tr h="2053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u="none" strike="noStrike" dirty="0">
                          <a:effectLst/>
                        </a:rPr>
                        <a:t>ИТОГО: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u="none" strike="noStrike" dirty="0">
                          <a:effectLst/>
                        </a:rPr>
                        <a:t>669 384,4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u="none" strike="noStrike" dirty="0">
                          <a:effectLst/>
                        </a:rPr>
                        <a:t>718 306,7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u="none" strike="noStrike" dirty="0">
                          <a:effectLst/>
                        </a:rPr>
                        <a:t>107,3%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1000" b="1" u="none" strike="noStrike" dirty="0">
                          <a:effectLst/>
                        </a:rPr>
                        <a:t>100,0%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6381368"/>
                  </a:ext>
                </a:extLst>
              </a:tr>
            </a:tbl>
          </a:graphicData>
        </a:graphic>
      </p:graphicFrame>
      <p:graphicFrame>
        <p:nvGraphicFramePr>
          <p:cNvPr id="11" name="Объект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460370436"/>
              </p:ext>
            </p:extLst>
          </p:nvPr>
        </p:nvGraphicFramePr>
        <p:xfrm>
          <a:off x="5923721" y="804375"/>
          <a:ext cx="5466521" cy="5834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52339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444969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ru-RU" sz="2600" b="1" dirty="0">
                <a:solidFill>
                  <a:schemeClr val="bg1"/>
                </a:solidFill>
                <a:latin typeface="+mn-lt"/>
              </a:rPr>
              <a:t>Безвозмездные поступления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23830716"/>
              </p:ext>
            </p:extLst>
          </p:nvPr>
        </p:nvGraphicFramePr>
        <p:xfrm>
          <a:off x="555003" y="1394482"/>
          <a:ext cx="4246218" cy="489199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112536">
                  <a:extLst>
                    <a:ext uri="{9D8B030D-6E8A-4147-A177-3AD203B41FA5}">
                      <a16:colId xmlns:a16="http://schemas.microsoft.com/office/drawing/2014/main" val="60256716"/>
                    </a:ext>
                  </a:extLst>
                </a:gridCol>
                <a:gridCol w="1133682">
                  <a:extLst>
                    <a:ext uri="{9D8B030D-6E8A-4147-A177-3AD203B41FA5}">
                      <a16:colId xmlns:a16="http://schemas.microsoft.com/office/drawing/2014/main" val="2150206482"/>
                    </a:ext>
                  </a:extLst>
                </a:gridCol>
              </a:tblGrid>
              <a:tr h="1578360"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bg1"/>
                          </a:solidFill>
                        </a:rPr>
                        <a:t>Наименование показателя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>
                          <a:solidFill>
                            <a:schemeClr val="bg1"/>
                          </a:solidFill>
                        </a:rPr>
                        <a:t>Исполнено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</a:rPr>
                        <a:t> за 2025 год, </a:t>
                      </a:r>
                      <a:r>
                        <a:rPr lang="ru-RU" sz="1200" baseline="0" dirty="0" err="1">
                          <a:solidFill>
                            <a:schemeClr val="bg1"/>
                          </a:solidFill>
                        </a:rPr>
                        <a:t>тыс.руб</a:t>
                      </a:r>
                      <a:r>
                        <a:rPr lang="ru-RU" sz="1200" baseline="0" dirty="0">
                          <a:solidFill>
                            <a:schemeClr val="bg1"/>
                          </a:solidFill>
                        </a:rPr>
                        <a:t>.</a:t>
                      </a:r>
                      <a:endParaRPr lang="ru-RU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9262548"/>
                  </a:ext>
                </a:extLst>
              </a:tr>
              <a:tr h="348349">
                <a:tc>
                  <a:txBody>
                    <a:bodyPr/>
                    <a:lstStyle/>
                    <a:p>
                      <a:r>
                        <a:rPr lang="ru-RU" sz="1200" dirty="0"/>
                        <a:t>Дотации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45 101,2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8917137"/>
                  </a:ext>
                </a:extLst>
              </a:tr>
              <a:tr h="348349">
                <a:tc>
                  <a:txBody>
                    <a:bodyPr/>
                    <a:lstStyle/>
                    <a:p>
                      <a:r>
                        <a:rPr lang="ru-RU" sz="1200" dirty="0"/>
                        <a:t>Субсидии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63 862,5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646861"/>
                  </a:ext>
                </a:extLst>
              </a:tr>
              <a:tr h="348349">
                <a:tc>
                  <a:txBody>
                    <a:bodyPr/>
                    <a:lstStyle/>
                    <a:p>
                      <a:r>
                        <a:rPr lang="ru-RU" sz="1200" dirty="0"/>
                        <a:t>Субвенции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100,0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2389306"/>
                  </a:ext>
                </a:extLst>
              </a:tr>
              <a:tr h="429472">
                <a:tc>
                  <a:txBody>
                    <a:bodyPr/>
                    <a:lstStyle/>
                    <a:p>
                      <a:r>
                        <a:rPr lang="ru-RU" sz="1200" dirty="0"/>
                        <a:t>Иные межбюджетные трансферты из краевого бюджета на решение социально-значимых</a:t>
                      </a:r>
                      <a:r>
                        <a:rPr lang="ru-RU" sz="1200" baseline="0" dirty="0"/>
                        <a:t> вопросов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2 700,0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4324203"/>
                  </a:ext>
                </a:extLst>
              </a:tr>
              <a:tr h="601260">
                <a:tc>
                  <a:txBody>
                    <a:bodyPr/>
                    <a:lstStyle/>
                    <a:p>
                      <a:r>
                        <a:rPr lang="ru-RU" sz="1200" dirty="0"/>
                        <a:t>Межбюджетные трансферты из бюджета муниципального образования </a:t>
                      </a:r>
                      <a:r>
                        <a:rPr lang="ru-RU" sz="1200" dirty="0" err="1"/>
                        <a:t>Ейский</a:t>
                      </a:r>
                      <a:r>
                        <a:rPr lang="ru-RU" sz="1200" dirty="0"/>
                        <a:t> район на выполнение переданных полномочий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500,0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6716297"/>
                  </a:ext>
                </a:extLst>
              </a:tr>
              <a:tr h="601260">
                <a:tc>
                  <a:txBody>
                    <a:bodyPr/>
                    <a:lstStyle/>
                    <a:p>
                      <a:r>
                        <a:rPr lang="ru-RU" sz="1200" dirty="0"/>
                        <a:t>Иные межбюджетные трансферта</a:t>
                      </a:r>
                      <a:r>
                        <a:rPr lang="ru-RU" sz="1200" baseline="0" dirty="0"/>
                        <a:t> из бюджета муниципального образования </a:t>
                      </a:r>
                      <a:r>
                        <a:rPr lang="ru-RU" sz="1200" baseline="0" dirty="0" err="1"/>
                        <a:t>Ейский</a:t>
                      </a:r>
                      <a:r>
                        <a:rPr lang="ru-RU" sz="1200" baseline="0" dirty="0"/>
                        <a:t> район</a:t>
                      </a:r>
                      <a:endParaRPr lang="ru-RU" sz="1200" dirty="0"/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29 000,0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9135163"/>
                  </a:ext>
                </a:extLst>
              </a:tr>
              <a:tr h="348349">
                <a:tc>
                  <a:txBody>
                    <a:bodyPr/>
                    <a:lstStyle/>
                    <a:p>
                      <a:r>
                        <a:rPr lang="ru-RU" sz="1200" dirty="0"/>
                        <a:t>ИТОГО: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141 263,7</a:t>
                      </a:r>
                    </a:p>
                  </a:txBody>
                  <a:tcPr>
                    <a:lnL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6698158"/>
                  </a:ext>
                </a:extLst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20244817"/>
              </p:ext>
            </p:extLst>
          </p:nvPr>
        </p:nvGraphicFramePr>
        <p:xfrm>
          <a:off x="5586412" y="1063487"/>
          <a:ext cx="6052310" cy="5536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58821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9"/>
            <a:ext cx="9905998" cy="4549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краевые средства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6226" y="1073427"/>
            <a:ext cx="10431185" cy="471777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815009" y="1242392"/>
            <a:ext cx="3200400" cy="1620078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26 514,1 тыс. руб.</a:t>
            </a:r>
          </a:p>
          <a:p>
            <a:pPr algn="ctr"/>
            <a:r>
              <a:rPr lang="ru-RU" sz="1600" dirty="0">
                <a:solidFill>
                  <a:schemeClr val="bg1"/>
                </a:solidFill>
              </a:rPr>
              <a:t>Начало работ по строительству сетей водоотведения </a:t>
            </a:r>
            <a:r>
              <a:rPr lang="ru-RU" sz="1600" dirty="0" err="1">
                <a:solidFill>
                  <a:schemeClr val="bg1"/>
                </a:solidFill>
              </a:rPr>
              <a:t>пос.Морской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257262" y="1242392"/>
            <a:ext cx="2892286" cy="1510748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bg1"/>
                </a:solidFill>
              </a:rPr>
              <a:t>9 969,6 тыс. руб.</a:t>
            </a:r>
          </a:p>
          <a:p>
            <a:pPr algn="ctr"/>
            <a:r>
              <a:rPr lang="ru-RU" sz="1500" dirty="0">
                <a:solidFill>
                  <a:schemeClr val="bg1"/>
                </a:solidFill>
              </a:rPr>
              <a:t>Начало работ по капитальному ремонту дороги по </a:t>
            </a:r>
            <a:r>
              <a:rPr lang="ru-RU" sz="1500" dirty="0" err="1">
                <a:solidFill>
                  <a:schemeClr val="bg1"/>
                </a:solidFill>
              </a:rPr>
              <a:t>ул.Мичурина</a:t>
            </a:r>
            <a:endParaRPr lang="ru-RU" sz="1500" dirty="0">
              <a:solidFill>
                <a:schemeClr val="bg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7702826" y="1242392"/>
            <a:ext cx="3180522" cy="1620077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bg1"/>
                </a:solidFill>
              </a:rPr>
              <a:t>11 158,0 тыс. руб.</a:t>
            </a:r>
          </a:p>
          <a:p>
            <a:pPr algn="ctr"/>
            <a:r>
              <a:rPr lang="ru-RU" sz="1500" dirty="0">
                <a:solidFill>
                  <a:schemeClr val="bg1"/>
                </a:solidFill>
              </a:rPr>
              <a:t>Устройство многофункциональной спортивной площадки в </a:t>
            </a:r>
            <a:r>
              <a:rPr lang="ru-RU" sz="1500" dirty="0" err="1">
                <a:solidFill>
                  <a:schemeClr val="bg1"/>
                </a:solidFill>
              </a:rPr>
              <a:t>пос.Ближнеейском</a:t>
            </a:r>
            <a:endParaRPr lang="ru-RU" sz="1500" dirty="0">
              <a:solidFill>
                <a:schemeClr val="bg1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15009" y="3031435"/>
            <a:ext cx="3160644" cy="1451112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bg1"/>
                </a:solidFill>
              </a:rPr>
              <a:t>11 722,9 тыс. руб.</a:t>
            </a:r>
          </a:p>
          <a:p>
            <a:pPr algn="ctr"/>
            <a:r>
              <a:rPr lang="ru-RU" sz="1500" dirty="0">
                <a:solidFill>
                  <a:schemeClr val="bg1"/>
                </a:solidFill>
              </a:rPr>
              <a:t>Предоставлены субсидии 7 молодым семьям на приобретение жилья</a:t>
            </a:r>
          </a:p>
        </p:txBody>
      </p:sp>
      <p:sp>
        <p:nvSpPr>
          <p:cNvPr id="8" name="Овал 7"/>
          <p:cNvSpPr/>
          <p:nvPr/>
        </p:nvSpPr>
        <p:spPr>
          <a:xfrm>
            <a:off x="4257262" y="2862469"/>
            <a:ext cx="3067877" cy="1540566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bg1"/>
                </a:solidFill>
              </a:rPr>
              <a:t>3 280,9 </a:t>
            </a:r>
            <a:r>
              <a:rPr lang="ru-RU" sz="1500" b="1" dirty="0" err="1">
                <a:solidFill>
                  <a:schemeClr val="bg1"/>
                </a:solidFill>
              </a:rPr>
              <a:t>тыс.руб</a:t>
            </a:r>
            <a:r>
              <a:rPr lang="ru-RU" sz="1500" dirty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ru-RU" sz="1500" dirty="0">
                <a:solidFill>
                  <a:schemeClr val="bg1"/>
                </a:solidFill>
              </a:rPr>
              <a:t>Капитальный ремонт кровли дома культуры в пос. Краснофлотском</a:t>
            </a:r>
          </a:p>
        </p:txBody>
      </p:sp>
      <p:sp>
        <p:nvSpPr>
          <p:cNvPr id="9" name="Овал 8"/>
          <p:cNvSpPr/>
          <p:nvPr/>
        </p:nvSpPr>
        <p:spPr>
          <a:xfrm>
            <a:off x="7792278" y="2971801"/>
            <a:ext cx="3091070" cy="1431234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bg1"/>
                </a:solidFill>
              </a:rPr>
              <a:t>375,9 </a:t>
            </a:r>
            <a:r>
              <a:rPr lang="ru-RU" sz="1500" b="1" dirty="0" err="1">
                <a:solidFill>
                  <a:schemeClr val="bg1"/>
                </a:solidFill>
              </a:rPr>
              <a:t>тыс.руб</a:t>
            </a:r>
            <a:r>
              <a:rPr lang="ru-RU" sz="1500" b="1" dirty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ru-RU" sz="1500" dirty="0">
                <a:solidFill>
                  <a:schemeClr val="bg1"/>
                </a:solidFill>
              </a:rPr>
              <a:t>Пополнение книжных фондов муниципальных библиотек</a:t>
            </a:r>
          </a:p>
        </p:txBody>
      </p:sp>
      <p:sp>
        <p:nvSpPr>
          <p:cNvPr id="10" name="Овал 9"/>
          <p:cNvSpPr/>
          <p:nvPr/>
        </p:nvSpPr>
        <p:spPr>
          <a:xfrm>
            <a:off x="1494183" y="4542182"/>
            <a:ext cx="4297017" cy="1497495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bg1"/>
                </a:solidFill>
              </a:rPr>
              <a:t>841,1 </a:t>
            </a:r>
            <a:r>
              <a:rPr lang="ru-RU" sz="1500" b="1" dirty="0" err="1">
                <a:solidFill>
                  <a:schemeClr val="bg1"/>
                </a:solidFill>
              </a:rPr>
              <a:t>тыс.руб</a:t>
            </a:r>
            <a:r>
              <a:rPr lang="ru-RU" sz="1500" b="1" dirty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ru-RU" sz="1500" dirty="0">
                <a:solidFill>
                  <a:schemeClr val="bg1"/>
                </a:solidFill>
              </a:rPr>
              <a:t>Благоустройство общественных территорий за счёт средств курортного сбора (благоустройство аллеи по </a:t>
            </a:r>
            <a:r>
              <a:rPr lang="ru-RU" sz="1500" dirty="0" err="1">
                <a:solidFill>
                  <a:schemeClr val="bg1"/>
                </a:solidFill>
              </a:rPr>
              <a:t>ул.К.Маркса</a:t>
            </a:r>
            <a:r>
              <a:rPr lang="ru-RU" sz="1500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1" name="Овал 10"/>
          <p:cNvSpPr/>
          <p:nvPr/>
        </p:nvSpPr>
        <p:spPr>
          <a:xfrm>
            <a:off x="6094412" y="4403035"/>
            <a:ext cx="4311858" cy="1679713"/>
          </a:xfrm>
          <a:prstGeom prst="ellipse">
            <a:avLst/>
          </a:prstGeom>
          <a:solidFill>
            <a:schemeClr val="tx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b="1" dirty="0">
                <a:solidFill>
                  <a:schemeClr val="bg1"/>
                </a:solidFill>
              </a:rPr>
              <a:t>2 700,0 тыс. руб.</a:t>
            </a:r>
          </a:p>
          <a:p>
            <a:pPr algn="ctr"/>
            <a:r>
              <a:rPr lang="ru-RU" sz="1400" dirty="0">
                <a:solidFill>
                  <a:schemeClr val="bg1"/>
                </a:solidFill>
              </a:rPr>
              <a:t>Укрепление материально-технической базы учреждений культуры и молодёжной политики, а также благоустройство спортивных и детских площадок</a:t>
            </a:r>
          </a:p>
        </p:txBody>
      </p:sp>
    </p:spTree>
    <p:extLst>
      <p:ext uri="{BB962C8B-B14F-4D97-AF65-F5344CB8AC3E}">
        <p14:creationId xmlns:p14="http://schemas.microsoft.com/office/powerpoint/2010/main" val="3556588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514543"/>
          </a:xfrm>
        </p:spPr>
        <p:txBody>
          <a:bodyPr>
            <a:norm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Расходы 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55944269"/>
              </p:ext>
            </p:extLst>
          </p:nvPr>
        </p:nvGraphicFramePr>
        <p:xfrm>
          <a:off x="368300" y="1133475"/>
          <a:ext cx="5585239" cy="5645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01330467"/>
              </p:ext>
            </p:extLst>
          </p:nvPr>
        </p:nvGraphicFramePr>
        <p:xfrm>
          <a:off x="6232317" y="1133060"/>
          <a:ext cx="5684699" cy="53457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91624">
                  <a:extLst>
                    <a:ext uri="{9D8B030D-6E8A-4147-A177-3AD203B41FA5}">
                      <a16:colId xmlns:a16="http://schemas.microsoft.com/office/drawing/2014/main" val="3748213059"/>
                    </a:ext>
                  </a:extLst>
                </a:gridCol>
                <a:gridCol w="725425">
                  <a:extLst>
                    <a:ext uri="{9D8B030D-6E8A-4147-A177-3AD203B41FA5}">
                      <a16:colId xmlns:a16="http://schemas.microsoft.com/office/drawing/2014/main" val="3934000330"/>
                    </a:ext>
                  </a:extLst>
                </a:gridCol>
                <a:gridCol w="725425">
                  <a:extLst>
                    <a:ext uri="{9D8B030D-6E8A-4147-A177-3AD203B41FA5}">
                      <a16:colId xmlns:a16="http://schemas.microsoft.com/office/drawing/2014/main" val="4015741941"/>
                    </a:ext>
                  </a:extLst>
                </a:gridCol>
                <a:gridCol w="804563">
                  <a:extLst>
                    <a:ext uri="{9D8B030D-6E8A-4147-A177-3AD203B41FA5}">
                      <a16:colId xmlns:a16="http://schemas.microsoft.com/office/drawing/2014/main" val="2355767481"/>
                    </a:ext>
                  </a:extLst>
                </a:gridCol>
                <a:gridCol w="764994">
                  <a:extLst>
                    <a:ext uri="{9D8B030D-6E8A-4147-A177-3AD203B41FA5}">
                      <a16:colId xmlns:a16="http://schemas.microsoft.com/office/drawing/2014/main" val="1849562971"/>
                    </a:ext>
                  </a:extLst>
                </a:gridCol>
                <a:gridCol w="672668">
                  <a:extLst>
                    <a:ext uri="{9D8B030D-6E8A-4147-A177-3AD203B41FA5}">
                      <a16:colId xmlns:a16="http://schemas.microsoft.com/office/drawing/2014/main" val="47453521"/>
                    </a:ext>
                  </a:extLst>
                </a:gridCol>
              </a:tblGrid>
              <a:tr h="116799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Раздел/подраздел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Исполнено за 2024 год, тыс. руб.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Утверждено на 2025 год, </a:t>
                      </a:r>
                      <a:r>
                        <a:rPr lang="ru-RU" sz="1100" u="none" strike="noStrike" dirty="0" err="1">
                          <a:effectLst/>
                        </a:rPr>
                        <a:t>тыс.руб</a:t>
                      </a:r>
                      <a:r>
                        <a:rPr lang="ru-RU" sz="1100" u="none" strike="noStrike" dirty="0">
                          <a:effectLst/>
                        </a:rPr>
                        <a:t>.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Исполнено за 2025 год, </a:t>
                      </a:r>
                      <a:r>
                        <a:rPr lang="ru-RU" sz="1100" u="none" strike="noStrike" dirty="0" err="1">
                          <a:effectLst/>
                        </a:rPr>
                        <a:t>тыс.руб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Удельный вес расходов в структуре 2025 года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Динамика расходов 2025 г/к 2024г, %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7576003"/>
                  </a:ext>
                </a:extLst>
              </a:tr>
              <a:tr h="39722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Общегосударственные вопросы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121 584,0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145 976,6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131 561,8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16,2%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108,2%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9330500"/>
                  </a:ext>
                </a:extLst>
              </a:tr>
              <a:tr h="781539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Национальная безопасность и правоохранительная деятельность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22 321,4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43 621,8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37 732,7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4,6%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169,0%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5215978"/>
                  </a:ext>
                </a:extLst>
              </a:tr>
              <a:tr h="2072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Национальная экономика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281 734,8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105 512,5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93 790,0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11,5%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33,3%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4605399"/>
                  </a:ext>
                </a:extLst>
              </a:tr>
              <a:tr h="39722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Жилищно-коммунальное хозяйство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299 670,1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374 504,7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325 618,4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40,0%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108,7%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5024445"/>
                  </a:ext>
                </a:extLst>
              </a:tr>
              <a:tr h="2072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Образование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20 535,5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26 347,0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24 690,2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3,0%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120,2%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543160"/>
                  </a:ext>
                </a:extLst>
              </a:tr>
              <a:tr h="2072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Культура, кинематография 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133 175,6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166 152,6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163 382,6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20,1%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122,7%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6221157"/>
                  </a:ext>
                </a:extLst>
              </a:tr>
              <a:tr h="2072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Социальная политика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29 357,3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24 328,1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23 606,9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2,9%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80,4%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3791092"/>
                  </a:ext>
                </a:extLst>
              </a:tr>
              <a:tr h="395087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Физическая культура и спорт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1 800,0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13 473,9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13 303,4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1,6%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739,1%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3162043"/>
                  </a:ext>
                </a:extLst>
              </a:tr>
              <a:tr h="397222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Средства массовой информации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368,5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555,0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423,1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0,1%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114,8%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0272421"/>
                  </a:ext>
                </a:extLst>
              </a:tr>
              <a:tr h="773263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u="none" strike="noStrike">
                          <a:effectLst/>
                        </a:rPr>
                        <a:t>Обслуживание государственного и муниципального долга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52,0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43,3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43,3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0,0%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83,3%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7333563"/>
                  </a:ext>
                </a:extLst>
              </a:tr>
              <a:tr h="207246">
                <a:tc>
                  <a:txBody>
                    <a:bodyPr/>
                    <a:lstStyle/>
                    <a:p>
                      <a:pPr algn="just" fontAlgn="ctr"/>
                      <a:r>
                        <a:rPr lang="ru-RU" sz="1100" b="1" u="none" strike="noStrike" dirty="0">
                          <a:effectLst/>
                        </a:rPr>
                        <a:t> Всего расходов: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910 599,2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900 515,5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814 152,4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100,0%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effectLst/>
                        </a:rPr>
                        <a:t>89,4%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492" marR="7492" marT="7492" marB="0"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21253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21658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653143"/>
            <a:ext cx="9905998" cy="512466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отрасли жилищно-коммунального хозяйства в 2025 году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021796391"/>
              </p:ext>
            </p:extLst>
          </p:nvPr>
        </p:nvGraphicFramePr>
        <p:xfrm>
          <a:off x="6621641" y="1416050"/>
          <a:ext cx="5076716" cy="4822825"/>
        </p:xfrm>
        <a:graphic>
          <a:graphicData uri="http://schemas.openxmlformats.org/drawingml/2006/table">
            <a:tbl>
              <a:tblPr firstRow="1" lastRow="1">
                <a:tableStyleId>{93296810-A885-4BE3-A3E7-6D5BEEA58F35}</a:tableStyleId>
              </a:tblPr>
              <a:tblGrid>
                <a:gridCol w="3799751">
                  <a:extLst>
                    <a:ext uri="{9D8B030D-6E8A-4147-A177-3AD203B41FA5}">
                      <a16:colId xmlns:a16="http://schemas.microsoft.com/office/drawing/2014/main" val="1876686819"/>
                    </a:ext>
                  </a:extLst>
                </a:gridCol>
                <a:gridCol w="1276965">
                  <a:extLst>
                    <a:ext uri="{9D8B030D-6E8A-4147-A177-3AD203B41FA5}">
                      <a16:colId xmlns:a16="http://schemas.microsoft.com/office/drawing/2014/main" val="3875241941"/>
                    </a:ext>
                  </a:extLst>
                </a:gridCol>
              </a:tblGrid>
              <a:tr h="578154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Направление расходов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Расходы за 2025 год, тыс. руб. </a:t>
                      </a:r>
                      <a:endParaRPr lang="ru-RU" sz="12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523855"/>
                  </a:ext>
                </a:extLst>
              </a:tr>
              <a:tr h="21955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Содержание муниципального жилого фонда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12 299,7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002178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Благоустройство общественных территорий, парков, скверов, набережных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10 336,1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642478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Санитарное содержание городских территорий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83 410,7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9408339"/>
                  </a:ext>
                </a:extLst>
              </a:tr>
              <a:tr h="21955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Уличное освещение 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54 426,3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514696"/>
                  </a:ext>
                </a:extLst>
              </a:tr>
              <a:tr h="21955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Озеленение городских территорий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20 741,4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2430134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Содержание коммунальных сетей и инженерной инфраструктуры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41 341,2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7349476"/>
                  </a:ext>
                </a:extLst>
              </a:tr>
              <a:tr h="21955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содержание территории городского пляжа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  3 457,8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9290278"/>
                  </a:ext>
                </a:extLst>
              </a:tr>
              <a:tr h="76843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 dirty="0">
                          <a:effectLst/>
                        </a:rPr>
                        <a:t>Приобретение и текущее содержание малых архитектурных форм, памятников, благоустройство детских и спортивных площадок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  7 325,5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738758"/>
                  </a:ext>
                </a:extLst>
              </a:tr>
              <a:tr h="21955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содержание территорий городских кладбищ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  6 042,1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7760081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Финансовое обеспечение деятельности УЖКХ и МКУ "ЦГХ"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38 333,1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9388150"/>
                  </a:ext>
                </a:extLst>
              </a:tr>
              <a:tr h="387875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Обеспечение выполнения муниципального задания МБУ "ККБУ"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47 636,3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6194172"/>
                  </a:ext>
                </a:extLst>
              </a:tr>
              <a:tr h="21955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u="none" strike="noStrike">
                          <a:effectLst/>
                        </a:rPr>
                        <a:t>прочие расходы отрасли жкх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             268,2  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990600"/>
                  </a:ext>
                </a:extLst>
              </a:tr>
              <a:tr h="219552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ИТОГО:</a:t>
                      </a:r>
                      <a:endParaRPr lang="ru-RU" sz="1200" b="1" i="0" u="none" strike="noStrike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      325 618,4   </a:t>
                      </a:r>
                      <a:endParaRPr lang="ru-RU" sz="12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18" marR="7318" marT="7318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595593"/>
                  </a:ext>
                </a:extLst>
              </a:tr>
            </a:tbl>
          </a:graphicData>
        </a:graphic>
      </p:graphicFrame>
      <p:graphicFrame>
        <p:nvGraphicFramePr>
          <p:cNvPr id="10" name="Объект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68286077"/>
              </p:ext>
            </p:extLst>
          </p:nvPr>
        </p:nvGraphicFramePr>
        <p:xfrm>
          <a:off x="1141413" y="1416050"/>
          <a:ext cx="4878387" cy="5113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89865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376269"/>
          </a:xfrm>
        </p:spPr>
        <p:txBody>
          <a:bodyPr>
            <a:noAutofit/>
          </a:bodyPr>
          <a:lstStyle/>
          <a:p>
            <a:pPr algn="ctr"/>
            <a:r>
              <a:rPr lang="ru-RU" sz="2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в 2025 году отрасли  культуры и  молодёжной политики</a:t>
            </a:r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4026070"/>
              </p:ext>
            </p:extLst>
          </p:nvPr>
        </p:nvGraphicFramePr>
        <p:xfrm>
          <a:off x="725558" y="1445736"/>
          <a:ext cx="10793895" cy="4955062"/>
        </p:xfrm>
        <a:graphic>
          <a:graphicData uri="http://schemas.openxmlformats.org/drawingml/2006/table">
            <a:tbl>
              <a:tblPr firstRow="1" lastRow="1">
                <a:tableStyleId>{10A1B5D5-9B99-4C35-A422-299274C87663}</a:tableStyleId>
              </a:tblPr>
              <a:tblGrid>
                <a:gridCol w="6567856">
                  <a:extLst>
                    <a:ext uri="{9D8B030D-6E8A-4147-A177-3AD203B41FA5}">
                      <a16:colId xmlns:a16="http://schemas.microsoft.com/office/drawing/2014/main" val="1181660100"/>
                    </a:ext>
                  </a:extLst>
                </a:gridCol>
                <a:gridCol w="2207231">
                  <a:extLst>
                    <a:ext uri="{9D8B030D-6E8A-4147-A177-3AD203B41FA5}">
                      <a16:colId xmlns:a16="http://schemas.microsoft.com/office/drawing/2014/main" val="215892610"/>
                    </a:ext>
                  </a:extLst>
                </a:gridCol>
                <a:gridCol w="2018808">
                  <a:extLst>
                    <a:ext uri="{9D8B030D-6E8A-4147-A177-3AD203B41FA5}">
                      <a16:colId xmlns:a16="http://schemas.microsoft.com/office/drawing/2014/main" val="2356069639"/>
                    </a:ext>
                  </a:extLst>
                </a:gridCol>
              </a:tblGrid>
              <a:tr h="1688597"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Направление расходов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Расходы за 2025 год, тыс. руб. 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Удельный вес в расходах на отрасль культуры и молодёжной политики </a:t>
                      </a:r>
                      <a:endParaRPr lang="ru-RU" sz="1600" b="0" i="0" u="none" strike="noStrike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345748"/>
                  </a:ext>
                </a:extLst>
              </a:tr>
              <a:tr h="7289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</a:rPr>
                        <a:t>Финансовое обеспечение деятельности учреждений культуры и молодёжной политики (7 учреждений)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      159 282,5  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84,7%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190388"/>
                  </a:ext>
                </a:extLst>
              </a:tr>
              <a:tr h="27681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>
                          <a:effectLst/>
                        </a:rPr>
                        <a:t>Общегородские и праздничные мероприятия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          8 067,1  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4,3%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5516933"/>
                  </a:ext>
                </a:extLst>
              </a:tr>
              <a:tr h="27681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>
                          <a:effectLst/>
                        </a:rPr>
                        <a:t>Организация работы с молодёжью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          2 503,6  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1,3%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5546580"/>
                  </a:ext>
                </a:extLst>
              </a:tr>
              <a:tr h="48904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</a:rPr>
                        <a:t>Оказание содействие в трудоустройстве несовершеннолетних граждан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          1 688,2  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0,9%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5878516"/>
                  </a:ext>
                </a:extLst>
              </a:tr>
              <a:tr h="72895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</a:rPr>
                        <a:t>Обеспечение пожарной безопасности учреждений культуры и молодёжной политики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          3 001,8  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1,6%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7666094"/>
                  </a:ext>
                </a:extLst>
              </a:tr>
              <a:tr h="48904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>
                          <a:effectLst/>
                        </a:rPr>
                        <a:t>Укрепление материально-технической базы, ремонтные работы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        13 529,6   </a:t>
                      </a:r>
                      <a:endParaRPr lang="ru-RU" sz="16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7,2%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482328"/>
                  </a:ext>
                </a:extLst>
              </a:tr>
              <a:tr h="276819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600" u="none" strike="noStrike" dirty="0">
                          <a:effectLst/>
                        </a:rPr>
                        <a:t>ИТОГО: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u="none" strike="noStrike">
                          <a:effectLst/>
                        </a:rPr>
                        <a:t>      188 072,8   </a:t>
                      </a:r>
                      <a:endParaRPr lang="ru-RU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u="none" strike="noStrike" dirty="0">
                          <a:effectLst/>
                        </a:rPr>
                        <a:t>100,0%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2000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0691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7931</TotalTime>
  <Words>1420</Words>
  <Application>Microsoft Office PowerPoint</Application>
  <PresentationFormat>Широкоэкранный</PresentationFormat>
  <Paragraphs>359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Book Antiqua</vt:lpstr>
      <vt:lpstr>Times New Roman</vt:lpstr>
      <vt:lpstr>Tw Cen MT</vt:lpstr>
      <vt:lpstr>Контур</vt:lpstr>
      <vt:lpstr>Отчёт об исполнении бюджета ейского городского поселения ейского района  за 2025 год</vt:lpstr>
      <vt:lpstr>Основные показатели исполнения бюджета за 2025 год</vt:lpstr>
      <vt:lpstr>Доходы бюджета</vt:lpstr>
      <vt:lpstr>Собственные доходы</vt:lpstr>
      <vt:lpstr>Безвозмездные поступления</vt:lpstr>
      <vt:lpstr>краевые средства</vt:lpstr>
      <vt:lpstr>Расходы </vt:lpstr>
      <vt:lpstr>Структура расходов отрасли жилищно-коммунального хозяйства в 2025 году</vt:lpstr>
      <vt:lpstr>Структура расходов в 2025 году отрасли  культуры и  молодёжной политики</vt:lpstr>
      <vt:lpstr>Национальная экономика</vt:lpstr>
      <vt:lpstr>Прочие расходы бюджета</vt:lpstr>
      <vt:lpstr>Муниципальный долг,  тыс.руб.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об исполнении бюджета ейского городского поселения ейского района  за 2022 год</dc:title>
  <dc:creator>Windows User</dc:creator>
  <cp:lastModifiedBy>User9</cp:lastModifiedBy>
  <cp:revision>124</cp:revision>
  <cp:lastPrinted>2026-04-28T09:36:32Z</cp:lastPrinted>
  <dcterms:created xsi:type="dcterms:W3CDTF">2023-04-23T11:15:52Z</dcterms:created>
  <dcterms:modified xsi:type="dcterms:W3CDTF">2026-04-28T14:13:18Z</dcterms:modified>
</cp:coreProperties>
</file>